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27" r:id="rId3"/>
    <p:sldId id="328" r:id="rId4"/>
    <p:sldId id="323" r:id="rId5"/>
    <p:sldId id="324" r:id="rId6"/>
    <p:sldId id="325" r:id="rId7"/>
    <p:sldId id="32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96" d="100"/>
          <a:sy n="96" d="100"/>
        </p:scale>
        <p:origin x="3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502-7817-0356-2B36-FAAF644C1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2E027E-A283-1FF0-35EE-CA694020C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62660B-A4E5-3440-4283-2C70289BDA5C}"/>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BE1258C2-6DD2-4519-216E-58F82EBD8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14423-BB26-3948-C3C5-CD0F17C28DB5}"/>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146655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4665-130D-A89D-718F-FF9759DF13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B6D79-3D2B-0317-5909-A087A5122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29D04-68BE-78CB-6FA1-FAD505A672E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D34783B4-FCDD-03A7-13F7-1FAC73EAF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6E624-8907-A8CB-F8F2-F623AF75209E}"/>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28613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11850-8A23-5CD6-07C1-5C8D037EC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3480D-3B13-8960-11E9-2E6A03341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3A3F8-1252-FA90-AEDE-ADAC6FAE6ED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F706513F-95B2-9FE9-261E-4AFA4FF3C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5EA94-0AEF-A733-56D2-20E4CE1D44E0}"/>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1145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845D-179B-FE99-6F27-3B991A1E0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6FA7C-E16E-2228-32F1-7AEA2D3B3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D1939-A6C4-F4F5-613F-ECFC8084A8E5}"/>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7AF219C7-04B3-8250-0D1B-B92932B76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70589-1E14-663E-4B9B-A03E8844BFF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826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D439-8ECB-9F3C-D248-FE0A3FAD1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401B8-DEA8-1512-61E5-3CA5201B8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A9452-8169-FC09-9756-F07211F849D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3233D1CB-FA36-5AD1-FB69-A6D633687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117C5-FAEB-DA21-6FDB-88618436976B}"/>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82066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C276-3B74-0921-B40C-647E1DFBC6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7FA1-81C3-C96D-976F-ED2D2F615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C5C7F-73EF-C6CD-68CB-AD2704203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BC096-5217-81BD-553B-50F5F294D41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4A4704B2-1E43-CE3F-5F34-AFC546A664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DB906-DB01-EB13-2EB5-1FB6A9E765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5306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531D-EECA-2858-2C66-C71E27E255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B173E-1345-3297-302C-C72557CE5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99C0B-62F8-26E1-6C15-9D0DA939C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B6F0A-EB3C-A3BA-2F0C-6F9869B83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772F8-85B2-4B8E-0693-449B61773F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4E436-3960-9E17-4954-A54ED6786B2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8" name="Footer Placeholder 7">
            <a:extLst>
              <a:ext uri="{FF2B5EF4-FFF2-40B4-BE49-F238E27FC236}">
                <a16:creationId xmlns:a16="http://schemas.microsoft.com/office/drawing/2014/main" id="{F25B5D28-1410-1D5C-7CFA-B186CF2D90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5C3A0-4B8B-2CA6-9020-A4191881C72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8780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2BC5-B113-FF2C-408C-0FBB92E15F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B782EC-BB55-BDC1-BC52-51AB332BC32D}"/>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4" name="Footer Placeholder 3">
            <a:extLst>
              <a:ext uri="{FF2B5EF4-FFF2-40B4-BE49-F238E27FC236}">
                <a16:creationId xmlns:a16="http://schemas.microsoft.com/office/drawing/2014/main" id="{5836AC28-D821-E750-F162-FF2CFF20F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5E1C7F-9802-973D-5D14-D253A37796B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148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AEF5C-7E42-1865-5C21-3704803C936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3" name="Footer Placeholder 2">
            <a:extLst>
              <a:ext uri="{FF2B5EF4-FFF2-40B4-BE49-F238E27FC236}">
                <a16:creationId xmlns:a16="http://schemas.microsoft.com/office/drawing/2014/main" id="{3D8B91A6-CA53-41C4-9690-EAB96BE6C7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C085FD-07E5-349D-7439-0047EBC01E9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24997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C15-B5DB-2A87-0C12-1743664C4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FAFED7-50CB-1A28-F89B-B25C9C14A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5ED3F-71C1-65F7-D880-234B914A5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C8CA9-81E2-5ED5-B3AA-8D6A4FB15FFB}"/>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9BAC8E43-EC39-5687-6966-D556DBFB4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79E66-B38D-C92D-3FE0-F34AEFF349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231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5510-7AE8-1882-DA3F-7E09FD85D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DF7BA7-4EEA-2364-B544-78BE0AFA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18E2A-709D-C64D-8601-3AEC29A4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74AA1-24CA-1042-3163-BED6BC3C1644}"/>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F0C5175A-7512-1F60-F5A3-6008CBF1D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F1CC5-D3CC-A7ED-E299-143A9768D974}"/>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545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F4FC0-F0CB-2B11-A2EA-D51242BF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597446-95BB-6B22-EDDF-B55C15901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BE77C-84BF-3A7E-BBE3-296CD74F8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2A2C4E88-BA12-88CF-A74F-2B1E5C89F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09EE4B-5194-CCAD-EDA8-6EE2D593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14E63-A817-461D-ACB1-ACAEEC340FF3}" type="slidenum">
              <a:rPr lang="en-GB" smtClean="0"/>
              <a:t>‹#›</a:t>
            </a:fld>
            <a:endParaRPr lang="en-GB"/>
          </a:p>
        </p:txBody>
      </p:sp>
    </p:spTree>
    <p:extLst>
      <p:ext uri="{BB962C8B-B14F-4D97-AF65-F5344CB8AC3E}">
        <p14:creationId xmlns:p14="http://schemas.microsoft.com/office/powerpoint/2010/main" val="192174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ightcast.io/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330806"/>
              <a:ext cx="12182478" cy="3046983"/>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Green Jobs – overview</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Data covering 2022 – 2023 (to date)</a:t>
              </a:r>
            </a:p>
            <a:p>
              <a:pPr algn="ctr">
                <a:lnSpc>
                  <a:spcPct val="90000"/>
                </a:lnSpc>
                <a:spcBef>
                  <a:spcPts val="1200"/>
                </a:spcBef>
                <a:defRPr sz="4800">
                  <a:solidFill>
                    <a:srgbClr val="FFFFFF"/>
                  </a:solidFill>
                  <a:latin typeface="Avenir Heavy"/>
                  <a:ea typeface="Avenir Heavy"/>
                  <a:cs typeface="Avenir Heavy"/>
                  <a:sym typeface="Avenir Heavy"/>
                </a:defRPr>
              </a:pPr>
              <a:endParaRPr sz="4000" dirty="0"/>
            </a:p>
          </p:txBody>
        </p:sp>
      </p:grpSp>
      <p:pic>
        <p:nvPicPr>
          <p:cNvPr id="2" name="Picture 1" descr="A black text on a white background&#10;&#10;Description automatically generated">
            <a:extLst>
              <a:ext uri="{FF2B5EF4-FFF2-40B4-BE49-F238E27FC236}">
                <a16:creationId xmlns:a16="http://schemas.microsoft.com/office/drawing/2014/main" id="{0F1A61B6-32A1-380A-1480-334614539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1" y="167950"/>
            <a:ext cx="5461026" cy="1404325"/>
          </a:xfrm>
          <a:prstGeom prst="rect">
            <a:avLst/>
          </a:prstGeom>
        </p:spPr>
      </p:pic>
    </p:spTree>
    <p:extLst>
      <p:ext uri="{BB962C8B-B14F-4D97-AF65-F5344CB8AC3E}">
        <p14:creationId xmlns:p14="http://schemas.microsoft.com/office/powerpoint/2010/main" val="34546319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kern="0" dirty="0"/>
              <a:t>Green skills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386873" y="978185"/>
            <a:ext cx="11418253" cy="5601533"/>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GB" dirty="0">
                <a:cs typeface="Times New Roman" panose="02020603050405020304" pitchFamily="18" charset="0"/>
              </a:rPr>
              <a:t>Green skills not easily definable – combination of hard and soft skills – an umbrella term for technical skills, knowledge, behaviours and capabilities</a:t>
            </a:r>
          </a:p>
          <a:p>
            <a:pPr marL="285750" indent="-285750">
              <a:spcAft>
                <a:spcPts val="1200"/>
              </a:spcAft>
              <a:buFont typeface="Wingdings" panose="05000000000000000000" pitchFamily="2" charset="2"/>
              <a:buChar char="Ø"/>
            </a:pPr>
            <a:r>
              <a:rPr lang="en-GB" dirty="0">
                <a:cs typeface="Times New Roman" panose="02020603050405020304" pitchFamily="18" charset="0"/>
              </a:rPr>
              <a:t>Still not entirely possible to precisely predict which jobs will be created in the pursuit of decarbonisation, or what specific skills will be needed. However, the scale and nature of the future transformation in the UK’s workforce is starting to become visible</a:t>
            </a:r>
          </a:p>
          <a:p>
            <a:pPr marL="285750" indent="-285750">
              <a:spcAft>
                <a:spcPts val="1200"/>
              </a:spcAft>
              <a:buFont typeface="Wingdings" panose="05000000000000000000" pitchFamily="2" charset="2"/>
              <a:buChar char="Ø"/>
            </a:pPr>
            <a:r>
              <a:rPr lang="en-GB" dirty="0">
                <a:cs typeface="Times New Roman" panose="02020603050405020304" pitchFamily="18" charset="0"/>
              </a:rPr>
              <a:t>Irrespective of exact composition of UK’s future energy mix, net zero is likely to require two specific groups of skills: </a:t>
            </a:r>
          </a:p>
          <a:p>
            <a:pPr>
              <a:spcAft>
                <a:spcPts val="1200"/>
              </a:spcAft>
            </a:pPr>
            <a:r>
              <a:rPr lang="en-GB" dirty="0">
                <a:cs typeface="Times New Roman" panose="02020603050405020304" pitchFamily="18" charset="0"/>
              </a:rPr>
              <a:t>	1) The transition to clean energy is likely to require significant numbers of people trained in high level 	science, technology, engineering and maths (STEM) skills, such as environmental scientists and engineers</a:t>
            </a:r>
          </a:p>
          <a:p>
            <a:pPr>
              <a:spcAft>
                <a:spcPts val="1200"/>
              </a:spcAft>
            </a:pPr>
            <a:r>
              <a:rPr lang="en-GB" dirty="0">
                <a:cs typeface="Times New Roman" panose="02020603050405020304" pitchFamily="18" charset="0"/>
              </a:rPr>
              <a:t>	2) The process of decarbonising existing industry and assets will require a sizable workforce with strong low 	and medium level technical qualifications, such as retrofit installers</a:t>
            </a:r>
          </a:p>
          <a:p>
            <a:pPr marL="285750" indent="-285750">
              <a:spcAft>
                <a:spcPts val="1200"/>
              </a:spcAft>
              <a:buFont typeface="Wingdings" panose="05000000000000000000" pitchFamily="2" charset="2"/>
              <a:buChar char="Ø"/>
            </a:pPr>
            <a:r>
              <a:rPr lang="en-GB" dirty="0">
                <a:cs typeface="Times New Roman" panose="02020603050405020304" pitchFamily="18" charset="0"/>
              </a:rPr>
              <a:t>On this basis, the UK labour market is not well adapted for the transition, suffering from both low levels of STEM graduates and a relative lower supply of relevant vocational skills</a:t>
            </a:r>
          </a:p>
          <a:p>
            <a:pPr marL="285750" indent="-285750">
              <a:spcAft>
                <a:spcPts val="1200"/>
              </a:spcAft>
              <a:buFont typeface="Wingdings" panose="05000000000000000000" pitchFamily="2" charset="2"/>
              <a:buChar char="Ø"/>
            </a:pPr>
            <a:r>
              <a:rPr lang="en-GB" dirty="0"/>
              <a:t>This leaves a qualification gap at both the specialist and operational ends of the skills spectrum. The green jobs challenge is therefore not just a low skill retraining challenge or a high skill innovation challenge</a:t>
            </a:r>
          </a:p>
          <a:p>
            <a:pPr marL="285750" indent="-285750">
              <a:spcAft>
                <a:spcPts val="1200"/>
              </a:spcAft>
              <a:buFont typeface="Wingdings" panose="05000000000000000000" pitchFamily="2" charset="2"/>
              <a:buChar char="Ø"/>
            </a:pPr>
            <a:r>
              <a:rPr lang="en-GB" dirty="0"/>
              <a:t>Workers that currently make up carbon intensive industries are typically older. But the jobs that will replace them - turbine or battery manufacture, for example - are perceived as being for younger generations</a:t>
            </a:r>
            <a:endParaRPr lang="en-GB" dirty="0">
              <a:cs typeface="Times New Roman" panose="02020603050405020304" pitchFamily="18" charset="0"/>
            </a:endParaRPr>
          </a:p>
        </p:txBody>
      </p:sp>
    </p:spTree>
    <p:extLst>
      <p:ext uri="{BB962C8B-B14F-4D97-AF65-F5344CB8AC3E}">
        <p14:creationId xmlns:p14="http://schemas.microsoft.com/office/powerpoint/2010/main" val="24040405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kern="0" dirty="0"/>
              <a:t>Green skills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386873" y="978185"/>
            <a:ext cx="11418253" cy="5601533"/>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GB" dirty="0">
                <a:cs typeface="Times New Roman" panose="02020603050405020304" pitchFamily="18" charset="0"/>
              </a:rPr>
              <a:t>Some of the specific issues identified are:</a:t>
            </a:r>
          </a:p>
          <a:p>
            <a:pPr>
              <a:spcAft>
                <a:spcPts val="600"/>
              </a:spcAft>
            </a:pPr>
            <a:r>
              <a:rPr lang="en-GB" dirty="0">
                <a:cs typeface="Times New Roman" panose="02020603050405020304" pitchFamily="18" charset="0"/>
              </a:rPr>
              <a:t>	- </a:t>
            </a:r>
            <a:r>
              <a:rPr lang="en-GB" dirty="0"/>
              <a:t>To fulfil the 2030 carbon target, estimated the UK needs 170,000 more workers to qualify per year 	than currently in areas such domestic retrofit, renewable heat and EV manufacturing and infrastructure</a:t>
            </a:r>
          </a:p>
          <a:p>
            <a:pPr>
              <a:spcAft>
                <a:spcPts val="600"/>
              </a:spcAft>
            </a:pPr>
            <a:r>
              <a:rPr lang="en-GB" dirty="0"/>
              <a:t>	- In addition, more than 3 million people are in need of upskilling for the transition to net zero emissions</a:t>
            </a:r>
          </a:p>
          <a:p>
            <a:pPr>
              <a:spcAft>
                <a:spcPts val="600"/>
              </a:spcAft>
            </a:pPr>
            <a:r>
              <a:rPr lang="en-GB" dirty="0">
                <a:cs typeface="Times New Roman" panose="02020603050405020304" pitchFamily="18" charset="0"/>
              </a:rPr>
              <a:t>	- </a:t>
            </a:r>
            <a:r>
              <a:rPr lang="en-GB" dirty="0"/>
              <a:t>Apprenticeships are a key route into these industries, but currently there are few routes available. There is 	also a severe gender imbalance in these industries</a:t>
            </a:r>
          </a:p>
          <a:p>
            <a:pPr>
              <a:spcAft>
                <a:spcPts val="600"/>
              </a:spcAft>
            </a:pPr>
            <a:r>
              <a:rPr lang="en-GB" dirty="0">
                <a:cs typeface="Times New Roman" panose="02020603050405020304" pitchFamily="18" charset="0"/>
              </a:rPr>
              <a:t>	- </a:t>
            </a:r>
            <a:r>
              <a:rPr lang="en-GB" dirty="0"/>
              <a:t>The UK needs to bolster its domestic engineering capability to achieve net zero</a:t>
            </a:r>
          </a:p>
          <a:p>
            <a:pPr>
              <a:spcAft>
                <a:spcPts val="600"/>
              </a:spcAft>
            </a:pPr>
            <a:r>
              <a:rPr lang="en-GB" dirty="0">
                <a:cs typeface="Times New Roman" panose="02020603050405020304" pitchFamily="18" charset="0"/>
              </a:rPr>
              <a:t>	- </a:t>
            </a:r>
            <a:r>
              <a:rPr lang="en-GB" dirty="0"/>
              <a:t>The list of free qualifications under the Lifetime Skills Guarantee fails to include crucial training for the net 	zero transition, such as domestic retrofit and electric vehicle engineering</a:t>
            </a:r>
          </a:p>
          <a:p>
            <a:pPr marL="285750" indent="-285750">
              <a:spcAft>
                <a:spcPts val="1200"/>
              </a:spcAft>
              <a:buFont typeface="Wingdings" panose="05000000000000000000" pitchFamily="2" charset="2"/>
              <a:buChar char="Ø"/>
            </a:pPr>
            <a:r>
              <a:rPr lang="en-GB" dirty="0">
                <a:cs typeface="Times New Roman" panose="02020603050405020304" pitchFamily="18" charset="0"/>
              </a:rPr>
              <a:t>Whilst these supply-side issues exist, the demand for green skills continues to grow strongly. Some estimates are that demand is growing by double-digit per year</a:t>
            </a:r>
          </a:p>
          <a:p>
            <a:pPr marL="285750" indent="-285750">
              <a:spcAft>
                <a:spcPts val="1200"/>
              </a:spcAft>
              <a:buFont typeface="Wingdings" panose="05000000000000000000" pitchFamily="2" charset="2"/>
              <a:buChar char="Ø"/>
            </a:pPr>
            <a:r>
              <a:rPr lang="en-GB" dirty="0">
                <a:cs typeface="Times New Roman" panose="02020603050405020304" pitchFamily="18" charset="0"/>
              </a:rPr>
              <a:t>Four possible major influences on market for green jobs and green skills</a:t>
            </a:r>
          </a:p>
          <a:p>
            <a:pPr>
              <a:spcAft>
                <a:spcPts val="600"/>
              </a:spcAft>
            </a:pPr>
            <a:r>
              <a:rPr lang="en-GB" dirty="0">
                <a:cs typeface="Times New Roman" panose="02020603050405020304" pitchFamily="18" charset="0"/>
              </a:rPr>
              <a:t>	1) Expansion of skills and scope in existing specialist roles e.g. sustainability managers</a:t>
            </a:r>
          </a:p>
          <a:p>
            <a:pPr>
              <a:spcAft>
                <a:spcPts val="600"/>
              </a:spcAft>
            </a:pPr>
            <a:r>
              <a:rPr lang="en-GB" dirty="0">
                <a:cs typeface="Times New Roman" panose="02020603050405020304" pitchFamily="18" charset="0"/>
              </a:rPr>
              <a:t>	2) Increased need for green skills in non-specialist roles e.g. product designer</a:t>
            </a:r>
          </a:p>
          <a:p>
            <a:pPr>
              <a:spcAft>
                <a:spcPts val="600"/>
              </a:spcAft>
            </a:pPr>
            <a:r>
              <a:rPr lang="en-GB" dirty="0">
                <a:cs typeface="Times New Roman" panose="02020603050405020304" pitchFamily="18" charset="0"/>
              </a:rPr>
              <a:t>	3) Transition of workforce from less sustainable sectors to new roles e.g. vehicle assembly technician</a:t>
            </a:r>
          </a:p>
          <a:p>
            <a:pPr>
              <a:spcAft>
                <a:spcPts val="600"/>
              </a:spcAft>
            </a:pPr>
            <a:r>
              <a:rPr lang="en-GB" dirty="0">
                <a:cs typeface="Times New Roman" panose="02020603050405020304" pitchFamily="18" charset="0"/>
              </a:rPr>
              <a:t>	4) Demand for green skills in new green sectors e.g. hydrogen plant operative</a:t>
            </a:r>
          </a:p>
        </p:txBody>
      </p:sp>
    </p:spTree>
    <p:extLst>
      <p:ext uri="{BB962C8B-B14F-4D97-AF65-F5344CB8AC3E}">
        <p14:creationId xmlns:p14="http://schemas.microsoft.com/office/powerpoint/2010/main" val="242806886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kern="0" dirty="0"/>
              <a:t>Green Job </a:t>
            </a:r>
            <a:r>
              <a:rPr kumimoji="0" lang="en-GB" sz="3600" b="0" i="0" u="none" strike="noStrike" kern="0" cap="none" spc="0" normalizeH="0" baseline="0" noProof="0" dirty="0">
                <a:ln>
                  <a:noFill/>
                </a:ln>
                <a:solidFill>
                  <a:srgbClr val="52A79C"/>
                </a:solidFill>
                <a:effectLst/>
                <a:uLnTx/>
                <a:uFillTx/>
                <a:latin typeface="Avenir Medium"/>
                <a:sym typeface="Avenir Medium"/>
              </a:rPr>
              <a:t>postings - volume</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8349673" y="988233"/>
            <a:ext cx="3480562" cy="3385542"/>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There c400 job postings across 2022 and 2023 (to date) based on the definition of green skills adopted. This covers a myriad of roles/jobs (c360 job titles which have been defined by </a:t>
            </a:r>
            <a:r>
              <a:rPr lang="en-GB" sz="1700" dirty="0">
                <a:ea typeface="Times New Roman" panose="02020603050405020304" pitchFamily="18" charset="0"/>
                <a:cs typeface="Times New Roman" panose="02020603050405020304" pitchFamily="18" charset="0"/>
                <a:hlinkClick r:id="rId3"/>
              </a:rPr>
              <a:t>Lightcast</a:t>
            </a:r>
            <a:r>
              <a:rPr lang="en-GB" sz="1700" dirty="0">
                <a:ea typeface="Times New Roman" panose="02020603050405020304" pitchFamily="18" charset="0"/>
                <a:cs typeface="Times New Roman" panose="02020603050405020304" pitchFamily="18" charset="0"/>
              </a:rPr>
              <a:t> through a taxonomy which has specifically developed to reflect ‘green jobs’ or jobs that require ‘green skills’.</a:t>
            </a:r>
          </a:p>
          <a:p>
            <a:pPr>
              <a:spcAft>
                <a:spcPts val="1200"/>
              </a:spcAft>
            </a:pPr>
            <a:r>
              <a:rPr lang="en-GB" sz="1700" dirty="0">
                <a:cs typeface="Times New Roman" panose="02020603050405020304" pitchFamily="18" charset="0"/>
              </a:rPr>
              <a:t>Typically, jobs are posted twice before being filled (posting intensity of 2:1).</a:t>
            </a:r>
          </a:p>
        </p:txBody>
      </p:sp>
      <p:pic>
        <p:nvPicPr>
          <p:cNvPr id="5" name="Picture 4" descr="A screenshot of a white background&#10;&#10;Description automatically generated">
            <a:extLst>
              <a:ext uri="{FF2B5EF4-FFF2-40B4-BE49-F238E27FC236}">
                <a16:creationId xmlns:a16="http://schemas.microsoft.com/office/drawing/2014/main" id="{0607106F-AEA2-83BE-5DF6-B8590D56F78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51445" y="988233"/>
            <a:ext cx="7200000" cy="2160000"/>
          </a:xfrm>
          <a:prstGeom prst="rect">
            <a:avLst/>
          </a:prstGeom>
        </p:spPr>
      </p:pic>
      <p:pic>
        <p:nvPicPr>
          <p:cNvPr id="8" name="Picture 7" descr="A screenshot of a graph&#10;&#10;Description automatically generated">
            <a:extLst>
              <a:ext uri="{FF2B5EF4-FFF2-40B4-BE49-F238E27FC236}">
                <a16:creationId xmlns:a16="http://schemas.microsoft.com/office/drawing/2014/main" id="{4C657888-51F8-B086-9A42-9D153293147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51445" y="3307464"/>
            <a:ext cx="7200000" cy="2880000"/>
          </a:xfrm>
          <a:prstGeom prst="rect">
            <a:avLst/>
          </a:prstGeom>
        </p:spPr>
      </p:pic>
      <p:sp>
        <p:nvSpPr>
          <p:cNvPr id="9" name="TextBox 8">
            <a:extLst>
              <a:ext uri="{FF2B5EF4-FFF2-40B4-BE49-F238E27FC236}">
                <a16:creationId xmlns:a16="http://schemas.microsoft.com/office/drawing/2014/main" id="{DEB83F5E-2A2F-4BA7-24AC-27CF99FDFFCE}"/>
              </a:ext>
            </a:extLst>
          </p:cNvPr>
          <p:cNvSpPr txBox="1"/>
          <p:nvPr/>
        </p:nvSpPr>
        <p:spPr>
          <a:xfrm>
            <a:off x="251445" y="6289204"/>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3317491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2800" kern="0" dirty="0"/>
              <a:t>Green </a:t>
            </a:r>
            <a:r>
              <a:rPr kumimoji="0" lang="en-GB" sz="2800" b="0" i="0" u="none" strike="noStrike" kern="0" cap="none" spc="0" normalizeH="0" baseline="0" noProof="0" dirty="0">
                <a:ln>
                  <a:noFill/>
                </a:ln>
                <a:solidFill>
                  <a:srgbClr val="52A79C"/>
                </a:solidFill>
                <a:effectLst/>
                <a:uLnTx/>
                <a:uFillTx/>
                <a:latin typeface="Avenir Medium"/>
                <a:sym typeface="Avenir Medium"/>
              </a:rPr>
              <a:t>job postings – location and recruiters</a:t>
            </a:r>
            <a:endParaRPr kumimoji="0" sz="28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descr="A screenshot of a computer&#10;&#10;Description automatically generated">
            <a:extLst>
              <a:ext uri="{FF2B5EF4-FFF2-40B4-BE49-F238E27FC236}">
                <a16:creationId xmlns:a16="http://schemas.microsoft.com/office/drawing/2014/main" id="{15DC26F0-50E6-AFC1-A160-6DEF16EE905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40358"/>
            <a:ext cx="5400000" cy="36000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A077FE6-4E88-975B-0D7B-C2533D7948C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874816" y="922062"/>
            <a:ext cx="5400000" cy="5528980"/>
          </a:xfrm>
          <a:prstGeom prst="rect">
            <a:avLst/>
          </a:prstGeom>
        </p:spPr>
      </p:pic>
      <p:sp>
        <p:nvSpPr>
          <p:cNvPr id="6" name="TextBox 5">
            <a:extLst>
              <a:ext uri="{FF2B5EF4-FFF2-40B4-BE49-F238E27FC236}">
                <a16:creationId xmlns:a16="http://schemas.microsoft.com/office/drawing/2014/main" id="{52FD4539-1D5F-4BAD-2E8F-F3B212228C61}"/>
              </a:ext>
            </a:extLst>
          </p:cNvPr>
          <p:cNvSpPr txBox="1"/>
          <p:nvPr/>
        </p:nvSpPr>
        <p:spPr>
          <a:xfrm>
            <a:off x="4241285" y="6251759"/>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
        <p:nvSpPr>
          <p:cNvPr id="7" name="TextBox 6">
            <a:extLst>
              <a:ext uri="{FF2B5EF4-FFF2-40B4-BE49-F238E27FC236}">
                <a16:creationId xmlns:a16="http://schemas.microsoft.com/office/drawing/2014/main" id="{9AC2726B-23B9-6F10-7F18-CF45F247132E}"/>
              </a:ext>
            </a:extLst>
          </p:cNvPr>
          <p:cNvSpPr txBox="1"/>
          <p:nvPr/>
        </p:nvSpPr>
        <p:spPr>
          <a:xfrm>
            <a:off x="251445" y="5050659"/>
            <a:ext cx="5400000" cy="1400383"/>
          </a:xfrm>
          <a:prstGeom prst="rect">
            <a:avLst/>
          </a:prstGeom>
          <a:noFill/>
        </p:spPr>
        <p:txBody>
          <a:bodyPr wrap="square" rtlCol="0">
            <a:spAutoFit/>
          </a:bodyPr>
          <a:lstStyle/>
          <a:p>
            <a:r>
              <a:rPr lang="en-GB" sz="1700" dirty="0"/>
              <a:t>The data seems to suggest that some of the largest recruiters for jobs that have a requirement for green skills are large public sector organisations – such as those working in utilities, education and environmental management. </a:t>
            </a:r>
          </a:p>
        </p:txBody>
      </p:sp>
      <p:sp>
        <p:nvSpPr>
          <p:cNvPr id="2" name="TextBox 1">
            <a:extLst>
              <a:ext uri="{FF2B5EF4-FFF2-40B4-BE49-F238E27FC236}">
                <a16:creationId xmlns:a16="http://schemas.microsoft.com/office/drawing/2014/main" id="{8F535BC6-2C15-1CAD-FDFD-2DF7E481D957}"/>
              </a:ext>
            </a:extLst>
          </p:cNvPr>
          <p:cNvSpPr txBox="1"/>
          <p:nvPr/>
        </p:nvSpPr>
        <p:spPr>
          <a:xfrm>
            <a:off x="251445" y="4535190"/>
            <a:ext cx="5400000" cy="400110"/>
          </a:xfrm>
          <a:prstGeom prst="rect">
            <a:avLst/>
          </a:prstGeom>
          <a:noFill/>
        </p:spPr>
        <p:txBody>
          <a:bodyPr wrap="square" rtlCol="0">
            <a:spAutoFit/>
          </a:bodyPr>
          <a:lstStyle/>
          <a:p>
            <a:r>
              <a:rPr lang="en-GB" sz="1000" dirty="0"/>
              <a:t>* Christchurch is defined within Lightcast as being in the Dorset Council area – this classification does not reflect the post-April 2019 Local Government restructure</a:t>
            </a:r>
          </a:p>
        </p:txBody>
      </p:sp>
    </p:spTree>
    <p:extLst>
      <p:ext uri="{BB962C8B-B14F-4D97-AF65-F5344CB8AC3E}">
        <p14:creationId xmlns:p14="http://schemas.microsoft.com/office/powerpoint/2010/main" val="387409904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1"/>
            <a:ext cx="11909744" cy="5729077"/>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200" kern="0" dirty="0"/>
              <a:t>Green </a:t>
            </a:r>
            <a:r>
              <a:rPr kumimoji="0" lang="en-GB" sz="3200" b="0" i="0" u="none" strike="noStrike" kern="0" cap="none" spc="0" normalizeH="0" baseline="0" noProof="0" dirty="0">
                <a:ln>
                  <a:noFill/>
                </a:ln>
                <a:solidFill>
                  <a:srgbClr val="52A79C"/>
                </a:solidFill>
                <a:effectLst/>
                <a:uLnTx/>
                <a:uFillTx/>
                <a:latin typeface="Avenir Medium"/>
                <a:sym typeface="Avenir Medium"/>
              </a:rPr>
              <a:t>job postings – role demand</a:t>
            </a:r>
            <a:endParaRPr kumimoji="0" sz="32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descr="A screenshot of a computer&#10;&#10;Description automatically generated">
            <a:extLst>
              <a:ext uri="{FF2B5EF4-FFF2-40B4-BE49-F238E27FC236}">
                <a16:creationId xmlns:a16="http://schemas.microsoft.com/office/drawing/2014/main" id="{03A93955-2CA4-942F-42D2-CD684C7E100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28718"/>
            <a:ext cx="5400000" cy="54000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2C961E9-61A6-7B8F-6F50-4B145E7099E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804478" y="928718"/>
            <a:ext cx="5400000" cy="5400000"/>
          </a:xfrm>
          <a:prstGeom prst="rect">
            <a:avLst/>
          </a:prstGeom>
        </p:spPr>
      </p:pic>
      <p:sp>
        <p:nvSpPr>
          <p:cNvPr id="7" name="TextBox 6">
            <a:extLst>
              <a:ext uri="{FF2B5EF4-FFF2-40B4-BE49-F238E27FC236}">
                <a16:creationId xmlns:a16="http://schemas.microsoft.com/office/drawing/2014/main" id="{8C5D79BA-C2AC-B55D-B8E5-D9CF17BE8901}"/>
              </a:ext>
            </a:extLst>
          </p:cNvPr>
          <p:cNvSpPr txBox="1"/>
          <p:nvPr/>
        </p:nvSpPr>
        <p:spPr>
          <a:xfrm>
            <a:off x="5804478" y="6328718"/>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10888659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kern="0" dirty="0"/>
              <a:t>Green </a:t>
            </a:r>
            <a:r>
              <a:rPr kumimoji="0" lang="en-GB" sz="3600" b="0" i="0" u="none" strike="noStrike" kern="0" cap="none" spc="0" normalizeH="0" baseline="0" noProof="0" dirty="0">
                <a:ln>
                  <a:noFill/>
                </a:ln>
                <a:solidFill>
                  <a:srgbClr val="52A79C"/>
                </a:solidFill>
                <a:effectLst/>
                <a:uLnTx/>
                <a:uFillTx/>
                <a:latin typeface="Avenir Medium"/>
                <a:sym typeface="Avenir Medium"/>
              </a:rPr>
              <a:t>job postings - skills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descr="A screenshot of a computer&#10;&#10;Description automatically generated">
            <a:extLst>
              <a:ext uri="{FF2B5EF4-FFF2-40B4-BE49-F238E27FC236}">
                <a16:creationId xmlns:a16="http://schemas.microsoft.com/office/drawing/2014/main" id="{DBBEBFB9-DD9D-4D3A-4FA4-00EC45195F1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34497"/>
            <a:ext cx="5400000" cy="54000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7FAC0F8E-803E-AC69-5DE8-74330970B6D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846767" y="936298"/>
            <a:ext cx="5400000" cy="5400000"/>
          </a:xfrm>
          <a:prstGeom prst="rect">
            <a:avLst/>
          </a:prstGeom>
        </p:spPr>
      </p:pic>
    </p:spTree>
    <p:extLst>
      <p:ext uri="{BB962C8B-B14F-4D97-AF65-F5344CB8AC3E}">
        <p14:creationId xmlns:p14="http://schemas.microsoft.com/office/powerpoint/2010/main" val="132190656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716</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Avenir Heavy</vt:lpstr>
      <vt:lpstr>Avenir Light</vt:lpstr>
      <vt:lpstr>Avenir Medium</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Vallance</dc:creator>
  <cp:lastModifiedBy>Rebecca Davies</cp:lastModifiedBy>
  <cp:revision>14</cp:revision>
  <dcterms:created xsi:type="dcterms:W3CDTF">2023-02-10T11:48:17Z</dcterms:created>
  <dcterms:modified xsi:type="dcterms:W3CDTF">2024-01-10T08:52:52Z</dcterms:modified>
</cp:coreProperties>
</file>