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5" r:id="rId3"/>
    <p:sldId id="336" r:id="rId4"/>
    <p:sldId id="329" r:id="rId5"/>
    <p:sldId id="334" r:id="rId6"/>
    <p:sldId id="337" r:id="rId7"/>
    <p:sldId id="332" r:id="rId8"/>
    <p:sldId id="333" r:id="rId9"/>
    <p:sldId id="330" r:id="rId10"/>
    <p:sldId id="321" r:id="rId11"/>
    <p:sldId id="323" r:id="rId12"/>
    <p:sldId id="324" r:id="rId13"/>
    <p:sldId id="325" r:id="rId14"/>
    <p:sldId id="326" r:id="rId15"/>
    <p:sldId id="3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4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502-7817-0356-2B36-FAAF644C1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2E027E-A283-1FF0-35EE-CA694020C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62660B-A4E5-3440-4283-2C70289BDA5C}"/>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BE1258C2-6DD2-4519-216E-58F82EBD8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4423-BB26-3948-C3C5-CD0F17C28DB5}"/>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146655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4665-130D-A89D-718F-FF9759DF1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B6D79-3D2B-0317-5909-A087A5122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9D04-68BE-78CB-6FA1-FAD505A672E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D34783B4-FCDD-03A7-13F7-1FAC73EA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6E624-8907-A8CB-F8F2-F623AF75209E}"/>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28613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11850-8A23-5CD6-07C1-5C8D037EC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3480D-3B13-8960-11E9-2E6A03341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3A3F8-1252-FA90-AEDE-ADAC6FAE6ED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F706513F-95B2-9FE9-261E-4AFA4FF3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5EA94-0AEF-A733-56D2-20E4CE1D44E0}"/>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1145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845D-179B-FE99-6F27-3B991A1E0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6FA7C-E16E-2228-32F1-7AEA2D3B3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1939-A6C4-F4F5-613F-ECFC8084A8E5}"/>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7AF219C7-04B3-8250-0D1B-B92932B76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70589-1E14-663E-4B9B-A03E8844BFF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826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39-8ECB-9F3C-D248-FE0A3FA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401B8-DEA8-1512-61E5-3CA5201B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9452-8169-FC09-9756-F07211F849D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3233D1CB-FA36-5AD1-FB69-A6D633687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117C5-FAEB-DA21-6FDB-88618436976B}"/>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8206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C276-3B74-0921-B40C-647E1DFBC6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7FA1-81C3-C96D-976F-ED2D2F615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C5C7F-73EF-C6CD-68CB-AD2704203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BC096-5217-81BD-553B-50F5F294D41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4A4704B2-1E43-CE3F-5F34-AFC546A66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DB906-DB01-EB13-2EB5-1FB6A9E765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5306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ECA-2858-2C66-C71E27E255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B173E-1345-3297-302C-C72557CE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99C0B-62F8-26E1-6C15-9D0DA939C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B6F0A-EB3C-A3BA-2F0C-6F9869B8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772F8-85B2-4B8E-0693-449B61773F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4E436-3960-9E17-4954-A54ED6786B2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8" name="Footer Placeholder 7">
            <a:extLst>
              <a:ext uri="{FF2B5EF4-FFF2-40B4-BE49-F238E27FC236}">
                <a16:creationId xmlns:a16="http://schemas.microsoft.com/office/drawing/2014/main" id="{F25B5D28-1410-1D5C-7CFA-B186CF2D9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5C3A0-4B8B-2CA6-9020-A4191881C72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8780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2BC5-B113-FF2C-408C-0FBB92E15F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782EC-BB55-BDC1-BC52-51AB332BC32D}"/>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4" name="Footer Placeholder 3">
            <a:extLst>
              <a:ext uri="{FF2B5EF4-FFF2-40B4-BE49-F238E27FC236}">
                <a16:creationId xmlns:a16="http://schemas.microsoft.com/office/drawing/2014/main" id="{5836AC28-D821-E750-F162-FF2CFF20F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E1C7F-9802-973D-5D14-D253A37796B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14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AEF5C-7E42-1865-5C21-3704803C936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3" name="Footer Placeholder 2">
            <a:extLst>
              <a:ext uri="{FF2B5EF4-FFF2-40B4-BE49-F238E27FC236}">
                <a16:creationId xmlns:a16="http://schemas.microsoft.com/office/drawing/2014/main" id="{3D8B91A6-CA53-41C4-9690-EAB96BE6C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085FD-07E5-349D-7439-0047EBC01E9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2499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C15-B5DB-2A87-0C12-1743664C4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AFED7-50CB-1A28-F89B-B25C9C14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5ED3F-71C1-65F7-D880-234B914A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8CA9-81E2-5ED5-B3AA-8D6A4FB15FFB}"/>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9BAC8E43-EC39-5687-6966-D556DBFB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79E66-B38D-C92D-3FE0-F34AEFF349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231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5510-7AE8-1882-DA3F-7E09FD85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F7BA7-4EEA-2364-B544-78BE0AFA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18E2A-709D-C64D-8601-3AEC29A4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4AA1-24CA-1042-3163-BED6BC3C1644}"/>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F0C5175A-7512-1F60-F5A3-6008CBF1D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1CC5-D3CC-A7ED-E299-143A9768D974}"/>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545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4FC0-F0CB-2B11-A2EA-D51242B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97446-95BB-6B22-EDDF-B55C15901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BE77C-84BF-3A7E-BBE3-296CD74F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2A2C4E88-BA12-88CF-A74F-2B1E5C8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9EE4B-5194-CCAD-EDA8-6EE2D593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4E63-A817-461D-ACB1-ACAEEC340FF3}" type="slidenum">
              <a:rPr lang="en-GB" smtClean="0"/>
              <a:t>‹#›</a:t>
            </a:fld>
            <a:endParaRPr lang="en-GB"/>
          </a:p>
        </p:txBody>
      </p:sp>
    </p:spTree>
    <p:extLst>
      <p:ext uri="{BB962C8B-B14F-4D97-AF65-F5344CB8AC3E}">
        <p14:creationId xmlns:p14="http://schemas.microsoft.com/office/powerpoint/2010/main" val="19217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ghtcast.i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ghtcast.io/resources/blog/new-occupation-taxonom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ghtcast.io/resources/blog/new-occupation-taxonomy" TargetMode="External"/><Relationship Id="rId2" Type="http://schemas.openxmlformats.org/officeDocument/2006/relationships/hyperlink" Target="https://lightcast.i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330806"/>
              <a:ext cx="12182478" cy="3046983"/>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Health and Social Care – overview</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endParaRPr lang="en-GB" sz="4400" dirty="0"/>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pic>
        <p:nvPicPr>
          <p:cNvPr id="2" name="Picture 1" descr="A black text on a white background&#10;&#10;Description automatically generated">
            <a:extLst>
              <a:ext uri="{FF2B5EF4-FFF2-40B4-BE49-F238E27FC236}">
                <a16:creationId xmlns:a16="http://schemas.microsoft.com/office/drawing/2014/main" id="{6FB3489C-B1AD-31E1-3BDD-02BCCFD7D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67950"/>
            <a:ext cx="5461026" cy="1404325"/>
          </a:xfrm>
          <a:prstGeom prst="rect">
            <a:avLst/>
          </a:prstGeom>
        </p:spPr>
      </p:pic>
    </p:spTree>
    <p:extLst>
      <p:ext uri="{BB962C8B-B14F-4D97-AF65-F5344CB8AC3E}">
        <p14:creationId xmlns:p14="http://schemas.microsoft.com/office/powerpoint/2010/main" val="34546319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1768027"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job postings – associated occupations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6096000" y="988233"/>
            <a:ext cx="5734235" cy="417037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An alternative method of estimating the scale of manufacturing and engineering jobs across the Dorset LSIP area is to understand what types of jobs/occupations tend to be filled by those individuals who undertook health and/or care related training (at SSA 2 level). In effect this represents the ‘occupational pathways’ (as described in the data notes slide). This analysis is available via </a:t>
            </a:r>
            <a:r>
              <a:rPr lang="en-GB" sz="1700" dirty="0">
                <a:ea typeface="Times New Roman" panose="02020603050405020304" pitchFamily="18" charset="0"/>
                <a:cs typeface="Times New Roman" panose="02020603050405020304" pitchFamily="18" charset="0"/>
                <a:hlinkClick r:id="rId3"/>
              </a:rPr>
              <a:t>Lightcast</a:t>
            </a:r>
            <a:r>
              <a:rPr lang="en-GB" sz="1700" dirty="0">
                <a:ea typeface="Times New Roman" panose="02020603050405020304" pitchFamily="18" charset="0"/>
                <a:cs typeface="Times New Roman" panose="02020603050405020304" pitchFamily="18" charset="0"/>
              </a:rPr>
              <a:t> (utilised for this analysis) which have developed the </a:t>
            </a:r>
            <a:r>
              <a:rPr lang="en-GB" sz="1700" dirty="0">
                <a:ea typeface="Times New Roman" panose="02020603050405020304" pitchFamily="18" charset="0"/>
                <a:cs typeface="Times New Roman" panose="02020603050405020304" pitchFamily="18" charset="0"/>
                <a:hlinkClick r:id="rId4"/>
              </a:rPr>
              <a:t>Lightcast Occupation Taxonomy</a:t>
            </a:r>
            <a:r>
              <a:rPr lang="en-GB" sz="1700" dirty="0">
                <a:ea typeface="Times New Roman" panose="02020603050405020304" pitchFamily="18" charset="0"/>
                <a:cs typeface="Times New Roman" panose="02020603050405020304" pitchFamily="18" charset="0"/>
              </a:rPr>
              <a:t> which aims to link skills acquisition to occupations. </a:t>
            </a:r>
          </a:p>
          <a:p>
            <a:pPr>
              <a:spcAft>
                <a:spcPts val="1200"/>
              </a:spcAft>
            </a:pPr>
            <a:r>
              <a:rPr lang="en-GB" sz="1700" dirty="0">
                <a:ea typeface="Times New Roman" panose="02020603050405020304" pitchFamily="18" charset="0"/>
                <a:cs typeface="Times New Roman" panose="02020603050405020304" pitchFamily="18" charset="0"/>
              </a:rPr>
              <a:t>Based on this methodological approach, it is estimated that there were c54,500 jobs in 2022 across the Dorset LSIP area in occupations health and/or care courses (SSA2) –medicine, dentistry, nursing, care provision etc. The number of jobs in associated occupations has increased by 1.8% between 2022 and 2023 across the Dorset LSIP area.</a:t>
            </a:r>
          </a:p>
        </p:txBody>
      </p:sp>
      <p:pic>
        <p:nvPicPr>
          <p:cNvPr id="5" name="Picture 4" descr="A screenshot of a computer screen&#10;&#10;Description automatically generated">
            <a:extLst>
              <a:ext uri="{FF2B5EF4-FFF2-40B4-BE49-F238E27FC236}">
                <a16:creationId xmlns:a16="http://schemas.microsoft.com/office/drawing/2014/main" id="{8D9E26BA-98D6-DB0E-EFED-9C8054E8A7C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47326" y="949763"/>
            <a:ext cx="5773876" cy="5580000"/>
          </a:xfrm>
          <a:prstGeom prst="rect">
            <a:avLst/>
          </a:prstGeom>
        </p:spPr>
      </p:pic>
      <p:sp>
        <p:nvSpPr>
          <p:cNvPr id="6" name="TextBox 5">
            <a:extLst>
              <a:ext uri="{FF2B5EF4-FFF2-40B4-BE49-F238E27FC236}">
                <a16:creationId xmlns:a16="http://schemas.microsoft.com/office/drawing/2014/main" id="{516D7EA2-3240-143B-1F73-C809CC922333}"/>
              </a:ext>
            </a:extLst>
          </p:cNvPr>
          <p:cNvSpPr txBox="1"/>
          <p:nvPr/>
        </p:nvSpPr>
        <p:spPr>
          <a:xfrm>
            <a:off x="6096000" y="6300426"/>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82509536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job postings - volume</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7601527" y="988233"/>
            <a:ext cx="4228708" cy="286232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There c33,000 job postings across 2022 and 2023 (to date) relating to the associated health and care occupations. The health and care sector remains the sector with the most significant labour demand as illustrated by advertised vacancies.</a:t>
            </a:r>
          </a:p>
          <a:p>
            <a:pPr>
              <a:spcAft>
                <a:spcPts val="1200"/>
              </a:spcAft>
            </a:pPr>
            <a:r>
              <a:rPr lang="en-GB" sz="1700" dirty="0">
                <a:cs typeface="Times New Roman" panose="02020603050405020304" pitchFamily="18" charset="0"/>
              </a:rPr>
              <a:t>Typically, jobs are posted 4x before being filled (posting intensity of 4:1), although (as shown on the following slides) this does vary across roles.</a:t>
            </a:r>
          </a:p>
        </p:txBody>
      </p:sp>
      <p:pic>
        <p:nvPicPr>
          <p:cNvPr id="3" name="Picture 2" descr="A screenshot of a white background&#10;&#10;Description automatically generated">
            <a:extLst>
              <a:ext uri="{FF2B5EF4-FFF2-40B4-BE49-F238E27FC236}">
                <a16:creationId xmlns:a16="http://schemas.microsoft.com/office/drawing/2014/main" id="{6EB41880-F95E-DF2A-A17E-D7D30C3B4A8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88233"/>
            <a:ext cx="7200000" cy="2160000"/>
          </a:xfrm>
          <a:prstGeom prst="rect">
            <a:avLst/>
          </a:prstGeom>
        </p:spPr>
      </p:pic>
      <p:pic>
        <p:nvPicPr>
          <p:cNvPr id="6" name="Picture 5" descr="A screenshot of a document&#10;&#10;Description automatically generated">
            <a:extLst>
              <a:ext uri="{FF2B5EF4-FFF2-40B4-BE49-F238E27FC236}">
                <a16:creationId xmlns:a16="http://schemas.microsoft.com/office/drawing/2014/main" id="{A61A4E8F-63AA-0516-97CD-84B235DCD93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51445" y="3429982"/>
            <a:ext cx="7200000" cy="2952000"/>
          </a:xfrm>
          <a:prstGeom prst="rect">
            <a:avLst/>
          </a:prstGeom>
        </p:spPr>
      </p:pic>
      <p:sp>
        <p:nvSpPr>
          <p:cNvPr id="8" name="TextBox 7">
            <a:extLst>
              <a:ext uri="{FF2B5EF4-FFF2-40B4-BE49-F238E27FC236}">
                <a16:creationId xmlns:a16="http://schemas.microsoft.com/office/drawing/2014/main" id="{127A0C06-3E69-3936-51D4-12AAEAE6D66C}"/>
              </a:ext>
            </a:extLst>
          </p:cNvPr>
          <p:cNvSpPr txBox="1"/>
          <p:nvPr/>
        </p:nvSpPr>
        <p:spPr>
          <a:xfrm>
            <a:off x="7601527" y="6104983"/>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3317491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1552628"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job postings – location and recruiters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computer&#10;&#10;Description automatically generated">
            <a:extLst>
              <a:ext uri="{FF2B5EF4-FFF2-40B4-BE49-F238E27FC236}">
                <a16:creationId xmlns:a16="http://schemas.microsoft.com/office/drawing/2014/main" id="{5CE4E6C9-1B4B-D992-B1E8-E5D0AF51037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62891"/>
            <a:ext cx="5400000" cy="4140000"/>
          </a:xfrm>
          <a:prstGeom prst="rect">
            <a:avLst/>
          </a:prstGeom>
        </p:spPr>
      </p:pic>
      <p:pic>
        <p:nvPicPr>
          <p:cNvPr id="5" name="Picture 4" descr="A screenshot of a data&#10;&#10;Description automatically generated">
            <a:extLst>
              <a:ext uri="{FF2B5EF4-FFF2-40B4-BE49-F238E27FC236}">
                <a16:creationId xmlns:a16="http://schemas.microsoft.com/office/drawing/2014/main" id="{EF1D8699-2333-7EA2-591B-3372DF00DD2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938699" y="962891"/>
            <a:ext cx="5400000" cy="5539509"/>
          </a:xfrm>
          <a:prstGeom prst="rect">
            <a:avLst/>
          </a:prstGeom>
        </p:spPr>
      </p:pic>
      <p:sp>
        <p:nvSpPr>
          <p:cNvPr id="6" name="TextBox 5">
            <a:extLst>
              <a:ext uri="{FF2B5EF4-FFF2-40B4-BE49-F238E27FC236}">
                <a16:creationId xmlns:a16="http://schemas.microsoft.com/office/drawing/2014/main" id="{D8DE3AD0-9FA4-3255-999D-17F3D4147136}"/>
              </a:ext>
            </a:extLst>
          </p:cNvPr>
          <p:cNvSpPr txBox="1"/>
          <p:nvPr/>
        </p:nvSpPr>
        <p:spPr>
          <a:xfrm>
            <a:off x="6096000" y="6300426"/>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
        <p:nvSpPr>
          <p:cNvPr id="7" name="TextBox 6">
            <a:extLst>
              <a:ext uri="{FF2B5EF4-FFF2-40B4-BE49-F238E27FC236}">
                <a16:creationId xmlns:a16="http://schemas.microsoft.com/office/drawing/2014/main" id="{DACAD86C-049D-EEE1-196C-60BFA83F0A6D}"/>
              </a:ext>
            </a:extLst>
          </p:cNvPr>
          <p:cNvSpPr txBox="1"/>
          <p:nvPr/>
        </p:nvSpPr>
        <p:spPr>
          <a:xfrm>
            <a:off x="251445" y="5763736"/>
            <a:ext cx="5400000" cy="738664"/>
          </a:xfrm>
          <a:prstGeom prst="rect">
            <a:avLst/>
          </a:prstGeom>
          <a:noFill/>
        </p:spPr>
        <p:txBody>
          <a:bodyPr wrap="square" rtlCol="0">
            <a:spAutoFit/>
          </a:bodyPr>
          <a:lstStyle/>
          <a:p>
            <a:r>
              <a:rPr lang="en-GB" sz="1400" dirty="0"/>
              <a:t>As would be expected, the NHS is by far the largest recruiter, and the largest recruiter across the Dorset LSIP as a whole. However, some of the care providers (public and private) are also significant recruiters.</a:t>
            </a:r>
          </a:p>
        </p:txBody>
      </p:sp>
      <p:sp>
        <p:nvSpPr>
          <p:cNvPr id="2" name="TextBox 1">
            <a:extLst>
              <a:ext uri="{FF2B5EF4-FFF2-40B4-BE49-F238E27FC236}">
                <a16:creationId xmlns:a16="http://schemas.microsoft.com/office/drawing/2014/main" id="{960B507B-DE02-59E3-1DA7-0A76374B0A1E}"/>
              </a:ext>
            </a:extLst>
          </p:cNvPr>
          <p:cNvSpPr txBox="1"/>
          <p:nvPr/>
        </p:nvSpPr>
        <p:spPr>
          <a:xfrm>
            <a:off x="251445" y="5182185"/>
            <a:ext cx="5400000" cy="400110"/>
          </a:xfrm>
          <a:prstGeom prst="rect">
            <a:avLst/>
          </a:prstGeom>
          <a:noFill/>
        </p:spPr>
        <p:txBody>
          <a:bodyPr wrap="square" rtlCol="0">
            <a:spAutoFit/>
          </a:bodyPr>
          <a:lstStyle/>
          <a:p>
            <a:r>
              <a:rPr lang="en-GB" sz="1000" dirty="0"/>
              <a:t>* Christchurch is defined within Lightcast as being in the Dorset Council area – this classification does not reflect the post-April 2019 Local Government restructure</a:t>
            </a:r>
          </a:p>
        </p:txBody>
      </p:sp>
    </p:spTree>
    <p:extLst>
      <p:ext uri="{BB962C8B-B14F-4D97-AF65-F5344CB8AC3E}">
        <p14:creationId xmlns:p14="http://schemas.microsoft.com/office/powerpoint/2010/main" val="38740990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job postings – role demand</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5910861" y="988233"/>
            <a:ext cx="5919374" cy="5262979"/>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 most common job postings within the associated occupations are support workers, care assistants, health care assistants and staff nurses. Again, this data is using a taxonomy that charts the roles/jobs that tend to be filled by individuals that undertook health and/or care courses (SSA2 level).</a:t>
            </a:r>
          </a:p>
          <a:p>
            <a:pPr>
              <a:spcAft>
                <a:spcPts val="1200"/>
              </a:spcAft>
            </a:pPr>
            <a:r>
              <a:rPr lang="en-GB" sz="1700" dirty="0">
                <a:cs typeface="Times New Roman" panose="02020603050405020304" pitchFamily="18" charset="0"/>
              </a:rPr>
              <a:t>The data indicated that those roles that are most in demand (as measured by online job postings) tend to be low-to-medium skill levels – particularly in the care sector. The data also illustrates that there are particular roles which are obviously difficult to recruit into – most notably staff nurses and mental health practitioners (with a relative posting intensity of 13:1 and 12:1). This, markedly highlights the recruitment difficulties and skills shortages in those positions.</a:t>
            </a:r>
          </a:p>
          <a:p>
            <a:pPr>
              <a:spcAft>
                <a:spcPts val="1200"/>
              </a:spcAft>
            </a:pPr>
            <a:r>
              <a:rPr lang="en-GB" sz="1700" dirty="0">
                <a:ea typeface="Times New Roman" panose="02020603050405020304" pitchFamily="18" charset="0"/>
                <a:cs typeface="Times New Roman" panose="02020603050405020304" pitchFamily="18" charset="0"/>
              </a:rPr>
              <a:t>It is important to note that this slide details the job vacancy postings i.e. dynamic demand. This compares to some earlier slides (e.g. slide 9) which illustrated the level of job roles across the Dorset LSIP area. </a:t>
            </a:r>
          </a:p>
          <a:p>
            <a:pPr>
              <a:spcAft>
                <a:spcPts val="1200"/>
              </a:spcAft>
            </a:pPr>
            <a:r>
              <a:rPr lang="en-GB" sz="1700" dirty="0">
                <a:cs typeface="Times New Roman" panose="02020603050405020304" pitchFamily="18" charset="0"/>
              </a:rPr>
              <a:t> </a:t>
            </a:r>
            <a:endParaRPr lang="en-GB" sz="1600" dirty="0"/>
          </a:p>
        </p:txBody>
      </p:sp>
      <p:pic>
        <p:nvPicPr>
          <p:cNvPr id="3" name="Picture 2" descr="A screenshot of a computer screen&#10;&#10;Description automatically generated">
            <a:extLst>
              <a:ext uri="{FF2B5EF4-FFF2-40B4-BE49-F238E27FC236}">
                <a16:creationId xmlns:a16="http://schemas.microsoft.com/office/drawing/2014/main" id="{F7012A08-2900-DDD6-98FC-7A3AD936A54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07299"/>
            <a:ext cx="5400000" cy="5567392"/>
          </a:xfrm>
          <a:prstGeom prst="rect">
            <a:avLst/>
          </a:prstGeom>
        </p:spPr>
      </p:pic>
      <p:sp>
        <p:nvSpPr>
          <p:cNvPr id="4" name="TextBox 3">
            <a:extLst>
              <a:ext uri="{FF2B5EF4-FFF2-40B4-BE49-F238E27FC236}">
                <a16:creationId xmlns:a16="http://schemas.microsoft.com/office/drawing/2014/main" id="{9E69DAD2-1E12-788D-EEF1-7CA80CA97F12}"/>
              </a:ext>
            </a:extLst>
          </p:cNvPr>
          <p:cNvSpPr txBox="1"/>
          <p:nvPr/>
        </p:nvSpPr>
        <p:spPr>
          <a:xfrm>
            <a:off x="5910861" y="6197692"/>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0888659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job postings – skills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descr="A screenshot of a computer&#10;&#10;Description automatically generated">
            <a:extLst>
              <a:ext uri="{FF2B5EF4-FFF2-40B4-BE49-F238E27FC236}">
                <a16:creationId xmlns:a16="http://schemas.microsoft.com/office/drawing/2014/main" id="{1A8A03DC-8788-CF10-CBB5-64ABBE6B3AD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42109"/>
            <a:ext cx="4320000" cy="55800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276D9348-70A8-3A62-3BA8-71ACAF0FE25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788253" y="942109"/>
            <a:ext cx="4320000" cy="5580000"/>
          </a:xfrm>
          <a:prstGeom prst="rect">
            <a:avLst/>
          </a:prstGeom>
        </p:spPr>
      </p:pic>
      <p:sp>
        <p:nvSpPr>
          <p:cNvPr id="6" name="TextBox 5">
            <a:extLst>
              <a:ext uri="{FF2B5EF4-FFF2-40B4-BE49-F238E27FC236}">
                <a16:creationId xmlns:a16="http://schemas.microsoft.com/office/drawing/2014/main" id="{0944F032-95AF-B7CD-D335-C80102A521A0}"/>
              </a:ext>
            </a:extLst>
          </p:cNvPr>
          <p:cNvSpPr txBox="1"/>
          <p:nvPr/>
        </p:nvSpPr>
        <p:spPr>
          <a:xfrm>
            <a:off x="6096000" y="6324404"/>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3219065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job postings – skills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a:extLst>
              <a:ext uri="{FF2B5EF4-FFF2-40B4-BE49-F238E27FC236}">
                <a16:creationId xmlns:a16="http://schemas.microsoft.com/office/drawing/2014/main" id="{BD44D9AF-EA29-1835-D618-2496F3D3D4F0}"/>
              </a:ext>
            </a:extLst>
          </p:cNvPr>
          <p:cNvPicPr>
            <a:picLocks noChangeAspect="1"/>
          </p:cNvPicPr>
          <p:nvPr/>
        </p:nvPicPr>
        <p:blipFill>
          <a:blip r:embed="rId3"/>
          <a:stretch>
            <a:fillRect/>
          </a:stretch>
        </p:blipFill>
        <p:spPr>
          <a:xfrm>
            <a:off x="251445" y="974813"/>
            <a:ext cx="6344535" cy="2857899"/>
          </a:xfrm>
          <a:prstGeom prst="rect">
            <a:avLst/>
          </a:prstGeom>
        </p:spPr>
      </p:pic>
      <p:sp>
        <p:nvSpPr>
          <p:cNvPr id="2" name="TextBox 1">
            <a:extLst>
              <a:ext uri="{FF2B5EF4-FFF2-40B4-BE49-F238E27FC236}">
                <a16:creationId xmlns:a16="http://schemas.microsoft.com/office/drawing/2014/main" id="{87B1BDEF-7D0F-2C19-D282-FFDDB4A93FEA}"/>
              </a:ext>
            </a:extLst>
          </p:cNvPr>
          <p:cNvSpPr txBox="1"/>
          <p:nvPr/>
        </p:nvSpPr>
        <p:spPr>
          <a:xfrm>
            <a:off x="376636" y="4179037"/>
            <a:ext cx="4352382" cy="276999"/>
          </a:xfrm>
          <a:prstGeom prst="rect">
            <a:avLst/>
          </a:prstGeom>
          <a:noFill/>
        </p:spPr>
        <p:txBody>
          <a:bodyPr wrap="square" rtlCol="0">
            <a:spAutoFit/>
          </a:bodyPr>
          <a:lstStyle/>
          <a:p>
            <a:r>
              <a:rPr lang="en-GB" sz="1200" dirty="0">
                <a:solidFill>
                  <a:schemeClr val="bg1">
                    <a:lumMod val="50000"/>
                  </a:schemeClr>
                </a:solidFill>
              </a:rPr>
              <a:t>Source: LinkedIn – LSIP Programme Team</a:t>
            </a:r>
          </a:p>
        </p:txBody>
      </p:sp>
    </p:spTree>
    <p:extLst>
      <p:ext uri="{BB962C8B-B14F-4D97-AF65-F5344CB8AC3E}">
        <p14:creationId xmlns:p14="http://schemas.microsoft.com/office/powerpoint/2010/main" val="219122944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buFont typeface="Wingdings" panose="05000000000000000000" pitchFamily="2" charset="2"/>
                <a:buChar char="Ø"/>
              </a:pPr>
              <a:r>
                <a:rPr lang="en-GB" kern="0" dirty="0">
                  <a:solidFill>
                    <a:srgbClr val="000000"/>
                  </a:solidFill>
                  <a:sym typeface="Avenir Heavy"/>
                </a:rPr>
                <a:t>This sector dashboard uses a combination of data published via the Office of National Statistics (ONS) and also utilises vacancy data via </a:t>
              </a:r>
              <a:r>
                <a:rPr lang="en-GB" kern="0" dirty="0">
                  <a:solidFill>
                    <a:srgbClr val="000000"/>
                  </a:solidFill>
                  <a:sym typeface="Avenir Heavy"/>
                  <a:hlinkClick r:id="rId2"/>
                </a:rPr>
                <a:t>Lightcast</a:t>
              </a:r>
              <a:endParaRPr lang="en-GB" kern="0" dirty="0">
                <a:solidFill>
                  <a:srgbClr val="000000"/>
                </a:solidFill>
                <a:sym typeface="Avenir Heavy"/>
              </a:endParaRPr>
            </a:p>
            <a:p>
              <a:pPr marL="285750" indent="-285750">
                <a:buFont typeface="Wingdings" panose="05000000000000000000" pitchFamily="2" charset="2"/>
                <a:buChar char="Ø"/>
              </a:pPr>
              <a:r>
                <a:rPr lang="en-GB" kern="0" dirty="0">
                  <a:solidFill>
                    <a:srgbClr val="000000"/>
                  </a:solidFill>
                  <a:sym typeface="Avenir Heavy"/>
                </a:rPr>
                <a:t>Lightcast is a global leader in labour market analytics. This dashboard primarily uses Lightcast job posting analytics and focuses on the Dorset LSIP area and trends over time </a:t>
              </a:r>
            </a:p>
            <a:p>
              <a:pPr marL="285750" indent="-285750">
                <a:buFont typeface="Wingdings" panose="05000000000000000000" pitchFamily="2" charset="2"/>
                <a:buChar char="Ø"/>
              </a:pPr>
              <a:r>
                <a:rPr lang="en-GB" kern="0" dirty="0">
                  <a:solidFill>
                    <a:srgbClr val="000000"/>
                  </a:solidFill>
                  <a:sym typeface="Avenir Heavy"/>
                </a:rPr>
                <a:t>It is important to note that the analysis here only reflects jobs that are posted online. It effectively ‘scrapes’ a range of job websites, alongside candidate profiles </a:t>
              </a:r>
            </a:p>
            <a:p>
              <a:pPr marL="285750" indent="-285750">
                <a:buFont typeface="Wingdings" panose="05000000000000000000" pitchFamily="2" charset="2"/>
                <a:buChar char="Ø"/>
              </a:pPr>
              <a:r>
                <a:rPr lang="en-GB" kern="0" dirty="0">
                  <a:solidFill>
                    <a:srgbClr val="000000"/>
                  </a:solidFill>
                  <a:sym typeface="Avenir Heavy"/>
                </a:rPr>
                <a:t>Lightcast uses sophisticated software to try remove duplicates i.e. jobs posted repeatedly, but recognises that this may remain an issue for some postings</a:t>
              </a:r>
            </a:p>
            <a:p>
              <a:pPr marL="285750" indent="-285750">
                <a:buFont typeface="Wingdings" panose="05000000000000000000" pitchFamily="2" charset="2"/>
                <a:buChar char="Ø"/>
              </a:pPr>
              <a:r>
                <a:rPr lang="en-GB" kern="0" dirty="0">
                  <a:solidFill>
                    <a:srgbClr val="000000"/>
                  </a:solidFill>
                  <a:sym typeface="Avenir Heavy"/>
                </a:rPr>
                <a:t>Because it captures online job postings only, it cannot capture informal job vacancies and recruitment. It is important to recognise that in some sectors such as construction recruitment tends to be more ‘informal’ and will not be reflected in the data here. This may also be more prevalent in small and micro businesses</a:t>
              </a:r>
            </a:p>
            <a:p>
              <a:pPr marL="285750" indent="-285750">
                <a:buFont typeface="Wingdings" panose="05000000000000000000" pitchFamily="2" charset="2"/>
                <a:buChar char="Ø"/>
              </a:pPr>
              <a:r>
                <a:rPr lang="en-GB" kern="0" dirty="0">
                  <a:solidFill>
                    <a:srgbClr val="000000"/>
                  </a:solidFill>
                  <a:sym typeface="Avenir Heavy"/>
                </a:rPr>
                <a:t>It is also important to note that the analysis attempts to differentiate between sectors and ‘occupational pathways’. That is, some of the requirements for certain skills do not necessarily occur in tightly defined sectors. For example, digital skills are important across a whole range of sectors, whilst many people working in construction do not necessarily work in the construction sector per. This utilises the </a:t>
              </a:r>
              <a:r>
                <a:rPr lang="en-GB" sz="1800" dirty="0">
                  <a:ea typeface="Times New Roman" panose="02020603050405020304" pitchFamily="18" charset="0"/>
                  <a:cs typeface="Times New Roman" panose="02020603050405020304" pitchFamily="18" charset="0"/>
                  <a:hlinkClick r:id="rId3"/>
                </a:rPr>
                <a:t>Lightcast Occupation Taxonomy</a:t>
              </a:r>
              <a:r>
                <a:rPr lang="en-GB" sz="1800" kern="0" dirty="0">
                  <a:solidFill>
                    <a:srgbClr val="000000"/>
                  </a:solidFill>
                  <a:ea typeface="Times New Roman" panose="02020603050405020304" pitchFamily="18" charset="0"/>
                  <a:cs typeface="Times New Roman" panose="02020603050405020304" pitchFamily="18" charset="0"/>
                  <a:sym typeface="Avenir Heavy"/>
                </a:rPr>
                <a:t> </a:t>
              </a:r>
              <a:r>
                <a:rPr lang="en-GB" kern="0" dirty="0">
                  <a:solidFill>
                    <a:srgbClr val="000000"/>
                  </a:solidFill>
                  <a:ea typeface="Times New Roman" panose="02020603050405020304" pitchFamily="18" charset="0"/>
                  <a:cs typeface="Times New Roman" panose="02020603050405020304" pitchFamily="18" charset="0"/>
                  <a:sym typeface="Avenir Heavy"/>
                </a:rPr>
                <a:t>– see later slide around definition</a:t>
              </a:r>
            </a:p>
            <a:p>
              <a:pPr marL="285750" indent="-285750">
                <a:buFont typeface="Wingdings" panose="05000000000000000000" pitchFamily="2" charset="2"/>
                <a:buChar char="Ø"/>
              </a:pPr>
              <a:r>
                <a:rPr lang="en-GB" kern="0" dirty="0">
                  <a:solidFill>
                    <a:srgbClr val="000000"/>
                  </a:solidFill>
                  <a:ea typeface="Times New Roman" panose="02020603050405020304" pitchFamily="18" charset="0"/>
                  <a:cs typeface="Times New Roman" panose="02020603050405020304" pitchFamily="18" charset="0"/>
                  <a:sym typeface="Avenir Heavy"/>
                </a:rPr>
                <a:t>Given there will be some short-term volatility in job posting data, the analysis here covers the period Jan 2022 to Sept 2023. This will serve to ‘smooth’ some of the data and for the use Dorset LSIP analysis – longer-term trends are important</a:t>
              </a:r>
            </a:p>
            <a:p>
              <a:pPr marL="285750" indent="-285750">
                <a:buFont typeface="Wingdings" panose="05000000000000000000" pitchFamily="2" charset="2"/>
                <a:buChar char="Ø"/>
              </a:pPr>
              <a:r>
                <a:rPr lang="en-GB" sz="1800" dirty="0"/>
                <a:t>Christchurch is defined within Lightcast as being in the Dorset Council area – this classification does not reflect the post-April 2019 Local Government restructure</a:t>
              </a:r>
              <a:endParaRPr lang="en-GB" kern="0" dirty="0">
                <a:solidFill>
                  <a:srgbClr val="000000"/>
                </a:solidFill>
                <a:ea typeface="Times New Roman" panose="02020603050405020304" pitchFamily="18" charset="0"/>
                <a:cs typeface="Times New Roman" panose="02020603050405020304" pitchFamily="18" charset="0"/>
                <a:sym typeface="Avenir Heavy"/>
              </a:endParaRPr>
            </a:p>
            <a:p>
              <a:endParaRPr lang="en-GB" kern="0" dirty="0">
                <a:solidFill>
                  <a:srgbClr val="000000"/>
                </a:solidFill>
                <a:ea typeface="Times New Roman" panose="02020603050405020304" pitchFamily="18" charset="0"/>
                <a:cs typeface="Times New Roman" panose="02020603050405020304" pitchFamily="18" charset="0"/>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4"/>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Data notes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8150412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endParaRPr kumimoji="0" lang="en-GB"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Definitions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3" name="TextBox 2">
            <a:extLst>
              <a:ext uri="{FF2B5EF4-FFF2-40B4-BE49-F238E27FC236}">
                <a16:creationId xmlns:a16="http://schemas.microsoft.com/office/drawing/2014/main" id="{67429545-3394-7CF1-C711-DF83900605B0}"/>
              </a:ext>
            </a:extLst>
          </p:cNvPr>
          <p:cNvSpPr txBox="1"/>
          <p:nvPr/>
        </p:nvSpPr>
        <p:spPr>
          <a:xfrm>
            <a:off x="251445" y="960458"/>
            <a:ext cx="5459242" cy="646331"/>
          </a:xfrm>
          <a:prstGeom prst="rect">
            <a:avLst/>
          </a:prstGeom>
          <a:noFill/>
        </p:spPr>
        <p:txBody>
          <a:bodyPr wrap="square" rtlCol="0">
            <a:spAutoFit/>
          </a:bodyPr>
          <a:lstStyle/>
          <a:p>
            <a:r>
              <a:rPr lang="en-GB" b="1" dirty="0"/>
              <a:t>Standard Industrial Classification (SIC) based approach </a:t>
            </a:r>
          </a:p>
          <a:p>
            <a:r>
              <a:rPr lang="en-GB" b="1" dirty="0"/>
              <a:t>– slides 4 and 5</a:t>
            </a:r>
          </a:p>
        </p:txBody>
      </p:sp>
      <p:sp>
        <p:nvSpPr>
          <p:cNvPr id="8" name="TextBox 7">
            <a:extLst>
              <a:ext uri="{FF2B5EF4-FFF2-40B4-BE49-F238E27FC236}">
                <a16:creationId xmlns:a16="http://schemas.microsoft.com/office/drawing/2014/main" id="{6BBE8D35-59B3-D112-96FD-A8AE7FC272AF}"/>
              </a:ext>
            </a:extLst>
          </p:cNvPr>
          <p:cNvSpPr txBox="1"/>
          <p:nvPr/>
        </p:nvSpPr>
        <p:spPr>
          <a:xfrm>
            <a:off x="7040654" y="968101"/>
            <a:ext cx="5459242" cy="369332"/>
          </a:xfrm>
          <a:prstGeom prst="rect">
            <a:avLst/>
          </a:prstGeom>
          <a:noFill/>
        </p:spPr>
        <p:txBody>
          <a:bodyPr wrap="square" rtlCol="0">
            <a:spAutoFit/>
          </a:bodyPr>
          <a:lstStyle/>
          <a:p>
            <a:r>
              <a:rPr lang="en-GB" b="1" dirty="0"/>
              <a:t>Lightcast occupational taxonomy – slides 10 to 14 </a:t>
            </a:r>
          </a:p>
        </p:txBody>
      </p:sp>
      <p:pic>
        <p:nvPicPr>
          <p:cNvPr id="5" name="Picture 4">
            <a:extLst>
              <a:ext uri="{FF2B5EF4-FFF2-40B4-BE49-F238E27FC236}">
                <a16:creationId xmlns:a16="http://schemas.microsoft.com/office/drawing/2014/main" id="{84E7EB5D-5F53-514C-D105-4C347364393E}"/>
              </a:ext>
            </a:extLst>
          </p:cNvPr>
          <p:cNvPicPr>
            <a:picLocks noChangeAspect="1"/>
          </p:cNvPicPr>
          <p:nvPr/>
        </p:nvPicPr>
        <p:blipFill>
          <a:blip r:embed="rId3"/>
          <a:stretch>
            <a:fillRect/>
          </a:stretch>
        </p:blipFill>
        <p:spPr>
          <a:xfrm>
            <a:off x="7168203" y="1289273"/>
            <a:ext cx="3304265" cy="5171912"/>
          </a:xfrm>
          <a:prstGeom prst="rect">
            <a:avLst/>
          </a:prstGeom>
        </p:spPr>
      </p:pic>
      <p:pic>
        <p:nvPicPr>
          <p:cNvPr id="9" name="Picture 8">
            <a:extLst>
              <a:ext uri="{FF2B5EF4-FFF2-40B4-BE49-F238E27FC236}">
                <a16:creationId xmlns:a16="http://schemas.microsoft.com/office/drawing/2014/main" id="{C824A9D9-18FD-4EF0-8BF6-945BE140CD45}"/>
              </a:ext>
            </a:extLst>
          </p:cNvPr>
          <p:cNvPicPr>
            <a:picLocks noChangeAspect="1"/>
          </p:cNvPicPr>
          <p:nvPr/>
        </p:nvPicPr>
        <p:blipFill>
          <a:blip r:embed="rId4"/>
          <a:stretch>
            <a:fillRect/>
          </a:stretch>
        </p:blipFill>
        <p:spPr>
          <a:xfrm>
            <a:off x="323131" y="1686083"/>
            <a:ext cx="4835726" cy="2851411"/>
          </a:xfrm>
          <a:prstGeom prst="rect">
            <a:avLst/>
          </a:prstGeom>
        </p:spPr>
      </p:pic>
      <p:sp>
        <p:nvSpPr>
          <p:cNvPr id="2" name="TextBox 1">
            <a:extLst>
              <a:ext uri="{FF2B5EF4-FFF2-40B4-BE49-F238E27FC236}">
                <a16:creationId xmlns:a16="http://schemas.microsoft.com/office/drawing/2014/main" id="{CE7A0EF8-9108-B9C2-8877-939544492A66}"/>
              </a:ext>
            </a:extLst>
          </p:cNvPr>
          <p:cNvSpPr txBox="1"/>
          <p:nvPr/>
        </p:nvSpPr>
        <p:spPr>
          <a:xfrm>
            <a:off x="172528" y="4703339"/>
            <a:ext cx="5811696" cy="369332"/>
          </a:xfrm>
          <a:prstGeom prst="rect">
            <a:avLst/>
          </a:prstGeom>
          <a:noFill/>
        </p:spPr>
        <p:txBody>
          <a:bodyPr wrap="square" rtlCol="0">
            <a:spAutoFit/>
          </a:bodyPr>
          <a:lstStyle/>
          <a:p>
            <a:r>
              <a:rPr lang="en-GB" b="1" dirty="0"/>
              <a:t>Working Futures analysis – slide 6 </a:t>
            </a:r>
          </a:p>
        </p:txBody>
      </p:sp>
      <p:pic>
        <p:nvPicPr>
          <p:cNvPr id="4" name="Picture 3">
            <a:extLst>
              <a:ext uri="{FF2B5EF4-FFF2-40B4-BE49-F238E27FC236}">
                <a16:creationId xmlns:a16="http://schemas.microsoft.com/office/drawing/2014/main" id="{22BF6077-665A-72A8-4940-C5118418E18C}"/>
              </a:ext>
            </a:extLst>
          </p:cNvPr>
          <p:cNvPicPr>
            <a:picLocks noChangeAspect="1"/>
          </p:cNvPicPr>
          <p:nvPr/>
        </p:nvPicPr>
        <p:blipFill>
          <a:blip r:embed="rId5"/>
          <a:stretch>
            <a:fillRect/>
          </a:stretch>
        </p:blipFill>
        <p:spPr>
          <a:xfrm>
            <a:off x="323131" y="5238516"/>
            <a:ext cx="3038475" cy="590550"/>
          </a:xfrm>
          <a:prstGeom prst="rect">
            <a:avLst/>
          </a:prstGeom>
        </p:spPr>
      </p:pic>
    </p:spTree>
    <p:extLst>
      <p:ext uri="{BB962C8B-B14F-4D97-AF65-F5344CB8AC3E}">
        <p14:creationId xmlns:p14="http://schemas.microsoft.com/office/powerpoint/2010/main" val="20777705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 overview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11986" y="6124957"/>
            <a:ext cx="5766120" cy="276999"/>
          </a:xfrm>
          <a:prstGeom prst="rect">
            <a:avLst/>
          </a:prstGeom>
          <a:noFill/>
        </p:spPr>
        <p:txBody>
          <a:bodyPr wrap="square" rtlCol="0">
            <a:spAutoFit/>
          </a:bodyPr>
          <a:lstStyle/>
          <a:p>
            <a:r>
              <a:rPr lang="en-GB" sz="1200" dirty="0">
                <a:solidFill>
                  <a:schemeClr val="bg1">
                    <a:lumMod val="50000"/>
                  </a:schemeClr>
                </a:solidFill>
              </a:rPr>
              <a:t>Source: ONS (Business Register and Employment Survey and UK Business Counts)</a:t>
            </a:r>
          </a:p>
        </p:txBody>
      </p:sp>
      <p:sp>
        <p:nvSpPr>
          <p:cNvPr id="6" name="TextBox 5">
            <a:extLst>
              <a:ext uri="{FF2B5EF4-FFF2-40B4-BE49-F238E27FC236}">
                <a16:creationId xmlns:a16="http://schemas.microsoft.com/office/drawing/2014/main" id="{B97B7514-274F-436F-C63E-63D179C62DBF}"/>
              </a:ext>
            </a:extLst>
          </p:cNvPr>
          <p:cNvSpPr txBox="1"/>
          <p:nvPr/>
        </p:nvSpPr>
        <p:spPr>
          <a:xfrm>
            <a:off x="5089236" y="3749964"/>
            <a:ext cx="5994400" cy="2031325"/>
          </a:xfrm>
          <a:prstGeom prst="rect">
            <a:avLst/>
          </a:prstGeom>
          <a:noFill/>
        </p:spPr>
        <p:txBody>
          <a:bodyPr wrap="square" rtlCol="0">
            <a:spAutoFit/>
          </a:bodyPr>
          <a:lstStyle/>
          <a:p>
            <a:r>
              <a:rPr lang="en-GB" dirty="0"/>
              <a:t>Given that the health and care sector includes several public sector organisations (NHS etc.) then the business profile does differ from the other sectors – with more medium-sized and large organisations. Employment levels have grown over time and illustrate that the sector (here defined in quite wide terms and including medical technologies) is a significant employer across the Dorset LSIP area.</a:t>
            </a:r>
          </a:p>
        </p:txBody>
      </p:sp>
      <p:pic>
        <p:nvPicPr>
          <p:cNvPr id="2" name="Picture 1">
            <a:extLst>
              <a:ext uri="{FF2B5EF4-FFF2-40B4-BE49-F238E27FC236}">
                <a16:creationId xmlns:a16="http://schemas.microsoft.com/office/drawing/2014/main" id="{95DA025B-C38E-54D9-09C9-05DD26F62C4D}"/>
              </a:ext>
            </a:extLst>
          </p:cNvPr>
          <p:cNvPicPr>
            <a:picLocks/>
          </p:cNvPicPr>
          <p:nvPr/>
        </p:nvPicPr>
        <p:blipFill>
          <a:blip r:embed="rId3"/>
          <a:stretch>
            <a:fillRect/>
          </a:stretch>
        </p:blipFill>
        <p:spPr>
          <a:xfrm>
            <a:off x="5022905" y="915039"/>
            <a:ext cx="4320000" cy="2520000"/>
          </a:xfrm>
          <a:prstGeom prst="rect">
            <a:avLst/>
          </a:prstGeom>
        </p:spPr>
      </p:pic>
      <p:pic>
        <p:nvPicPr>
          <p:cNvPr id="3" name="Picture 2">
            <a:extLst>
              <a:ext uri="{FF2B5EF4-FFF2-40B4-BE49-F238E27FC236}">
                <a16:creationId xmlns:a16="http://schemas.microsoft.com/office/drawing/2014/main" id="{4F3D3C16-B004-6E4A-8445-8304967C367D}"/>
              </a:ext>
            </a:extLst>
          </p:cNvPr>
          <p:cNvPicPr>
            <a:picLocks/>
          </p:cNvPicPr>
          <p:nvPr/>
        </p:nvPicPr>
        <p:blipFill>
          <a:blip r:embed="rId4"/>
          <a:stretch>
            <a:fillRect/>
          </a:stretch>
        </p:blipFill>
        <p:spPr>
          <a:xfrm>
            <a:off x="267367" y="907863"/>
            <a:ext cx="4320000" cy="2520000"/>
          </a:xfrm>
          <a:prstGeom prst="rect">
            <a:avLst/>
          </a:prstGeom>
        </p:spPr>
      </p:pic>
      <p:pic>
        <p:nvPicPr>
          <p:cNvPr id="8" name="Picture 7">
            <a:extLst>
              <a:ext uri="{FF2B5EF4-FFF2-40B4-BE49-F238E27FC236}">
                <a16:creationId xmlns:a16="http://schemas.microsoft.com/office/drawing/2014/main" id="{EE11E2DA-3764-B158-DDCF-257A0F1E5F1B}"/>
              </a:ext>
            </a:extLst>
          </p:cNvPr>
          <p:cNvPicPr>
            <a:picLocks/>
          </p:cNvPicPr>
          <p:nvPr/>
        </p:nvPicPr>
        <p:blipFill>
          <a:blip r:embed="rId5"/>
          <a:stretch>
            <a:fillRect/>
          </a:stretch>
        </p:blipFill>
        <p:spPr>
          <a:xfrm>
            <a:off x="267367" y="3480442"/>
            <a:ext cx="4320000" cy="2520000"/>
          </a:xfrm>
          <a:prstGeom prst="rect">
            <a:avLst/>
          </a:prstGeom>
        </p:spPr>
      </p:pic>
    </p:spTree>
    <p:extLst>
      <p:ext uri="{BB962C8B-B14F-4D97-AF65-F5344CB8AC3E}">
        <p14:creationId xmlns:p14="http://schemas.microsoft.com/office/powerpoint/2010/main" val="41894518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social care – overview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303363"/>
            <a:ext cx="7149256" cy="276999"/>
          </a:xfrm>
          <a:prstGeom prst="rect">
            <a:avLst/>
          </a:prstGeom>
          <a:noFill/>
        </p:spPr>
        <p:txBody>
          <a:bodyPr wrap="square" rtlCol="0">
            <a:spAutoFit/>
          </a:bodyPr>
          <a:lstStyle/>
          <a:p>
            <a:r>
              <a:rPr lang="en-GB" sz="1200" dirty="0">
                <a:solidFill>
                  <a:schemeClr val="bg1">
                    <a:lumMod val="50000"/>
                  </a:schemeClr>
                </a:solidFill>
              </a:rPr>
              <a:t>Source: ONS (Sub-regional (Balanced) Gross Value Added)</a:t>
            </a:r>
          </a:p>
        </p:txBody>
      </p:sp>
      <p:sp>
        <p:nvSpPr>
          <p:cNvPr id="6" name="TextBox 5">
            <a:extLst>
              <a:ext uri="{FF2B5EF4-FFF2-40B4-BE49-F238E27FC236}">
                <a16:creationId xmlns:a16="http://schemas.microsoft.com/office/drawing/2014/main" id="{B97B7514-274F-436F-C63E-63D179C62DBF}"/>
              </a:ext>
            </a:extLst>
          </p:cNvPr>
          <p:cNvSpPr txBox="1"/>
          <p:nvPr/>
        </p:nvSpPr>
        <p:spPr>
          <a:xfrm>
            <a:off x="4685630" y="3728627"/>
            <a:ext cx="7219655" cy="2800767"/>
          </a:xfrm>
          <a:prstGeom prst="rect">
            <a:avLst/>
          </a:prstGeom>
          <a:noFill/>
        </p:spPr>
        <p:txBody>
          <a:bodyPr wrap="square" rtlCol="0">
            <a:spAutoFit/>
          </a:bodyPr>
          <a:lstStyle/>
          <a:p>
            <a:r>
              <a:rPr lang="en-GB" sz="1600" dirty="0"/>
              <a:t>It is important to recognise that measuring the scale and importance of the health and care sector by its ‘output’ is fraught with difficulties. Output is a difficult concept within the sector, which obviously plays a wider societal role. With this caveat in mind, the (broad) health and care sector as measured is slightly larger in BCP than in Dorset County (reflecting the presence of larger hospitals etc.) The sector has not grown significantly over the past 10-15 years, and suffered a large contraction during the pandemic as non-routine activity largely stopped. As such, over the medium-term it provided a negative contribution (in output terms – noting the above comment) to the wider Dorset economy. However, this data (top right-hand chart) will largely reflect the considerable impact of the pandemic on output/activity (particularly through the 2020 and 2021 data). </a:t>
            </a:r>
          </a:p>
        </p:txBody>
      </p:sp>
      <p:pic>
        <p:nvPicPr>
          <p:cNvPr id="3" name="Picture 2">
            <a:extLst>
              <a:ext uri="{FF2B5EF4-FFF2-40B4-BE49-F238E27FC236}">
                <a16:creationId xmlns:a16="http://schemas.microsoft.com/office/drawing/2014/main" id="{84FA0C56-7061-3F4E-88B3-DDF2AAE07733}"/>
              </a:ext>
            </a:extLst>
          </p:cNvPr>
          <p:cNvPicPr>
            <a:picLocks/>
          </p:cNvPicPr>
          <p:nvPr/>
        </p:nvPicPr>
        <p:blipFill>
          <a:blip r:embed="rId3"/>
          <a:stretch>
            <a:fillRect/>
          </a:stretch>
        </p:blipFill>
        <p:spPr>
          <a:xfrm>
            <a:off x="286714" y="952805"/>
            <a:ext cx="4320000" cy="2520000"/>
          </a:xfrm>
          <a:prstGeom prst="rect">
            <a:avLst/>
          </a:prstGeom>
        </p:spPr>
      </p:pic>
      <p:pic>
        <p:nvPicPr>
          <p:cNvPr id="7" name="Picture 6">
            <a:extLst>
              <a:ext uri="{FF2B5EF4-FFF2-40B4-BE49-F238E27FC236}">
                <a16:creationId xmlns:a16="http://schemas.microsoft.com/office/drawing/2014/main" id="{EECA030E-AE10-1B6B-255A-554B0B03CEE9}"/>
              </a:ext>
            </a:extLst>
          </p:cNvPr>
          <p:cNvPicPr>
            <a:picLocks/>
          </p:cNvPicPr>
          <p:nvPr/>
        </p:nvPicPr>
        <p:blipFill>
          <a:blip r:embed="rId4"/>
          <a:stretch>
            <a:fillRect/>
          </a:stretch>
        </p:blipFill>
        <p:spPr>
          <a:xfrm>
            <a:off x="261292" y="3549855"/>
            <a:ext cx="4320000" cy="2520000"/>
          </a:xfrm>
          <a:prstGeom prst="rect">
            <a:avLst/>
          </a:prstGeom>
        </p:spPr>
      </p:pic>
      <p:pic>
        <p:nvPicPr>
          <p:cNvPr id="2" name="Picture 1">
            <a:extLst>
              <a:ext uri="{FF2B5EF4-FFF2-40B4-BE49-F238E27FC236}">
                <a16:creationId xmlns:a16="http://schemas.microsoft.com/office/drawing/2014/main" id="{B40A3916-031A-254F-6480-DC06B999601E}"/>
              </a:ext>
            </a:extLst>
          </p:cNvPr>
          <p:cNvPicPr>
            <a:picLocks/>
          </p:cNvPicPr>
          <p:nvPr/>
        </p:nvPicPr>
        <p:blipFill>
          <a:blip r:embed="rId5"/>
          <a:stretch>
            <a:fillRect/>
          </a:stretch>
        </p:blipFill>
        <p:spPr>
          <a:xfrm>
            <a:off x="4865886" y="952805"/>
            <a:ext cx="4320000" cy="2520000"/>
          </a:xfrm>
          <a:prstGeom prst="rect">
            <a:avLst/>
          </a:prstGeom>
        </p:spPr>
      </p:pic>
    </p:spTree>
    <p:extLst>
      <p:ext uri="{BB962C8B-B14F-4D97-AF65-F5344CB8AC3E}">
        <p14:creationId xmlns:p14="http://schemas.microsoft.com/office/powerpoint/2010/main" val="294455146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3600" kern="0" dirty="0"/>
              <a:t>Health and Care</a:t>
            </a:r>
            <a:r>
              <a:rPr kumimoji="0" lang="en-GB" sz="3600" b="0" i="0" u="none" strike="noStrike" kern="0" cap="none" spc="0" normalizeH="0" baseline="0" noProof="0" dirty="0">
                <a:ln>
                  <a:noFill/>
                </a:ln>
                <a:solidFill>
                  <a:srgbClr val="52A79C"/>
                </a:solidFill>
                <a:effectLst/>
                <a:uLnTx/>
                <a:uFillTx/>
                <a:latin typeface="Avenir Medium"/>
                <a:sym typeface="Avenir Medium"/>
              </a:rPr>
              <a:t> – future projections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443731" y="6199855"/>
            <a:ext cx="7149256" cy="276999"/>
          </a:xfrm>
          <a:prstGeom prst="rect">
            <a:avLst/>
          </a:prstGeom>
          <a:noFill/>
        </p:spPr>
        <p:txBody>
          <a:bodyPr wrap="square" rtlCol="0">
            <a:spAutoFit/>
          </a:bodyPr>
          <a:lstStyle/>
          <a:p>
            <a:r>
              <a:rPr lang="en-GB" sz="1200" dirty="0">
                <a:solidFill>
                  <a:schemeClr val="bg1">
                    <a:lumMod val="50000"/>
                  </a:schemeClr>
                </a:solidFill>
              </a:rPr>
              <a:t>Source: Working Futures 2020-2035</a:t>
            </a:r>
          </a:p>
        </p:txBody>
      </p:sp>
      <p:sp>
        <p:nvSpPr>
          <p:cNvPr id="6" name="TextBox 5">
            <a:extLst>
              <a:ext uri="{FF2B5EF4-FFF2-40B4-BE49-F238E27FC236}">
                <a16:creationId xmlns:a16="http://schemas.microsoft.com/office/drawing/2014/main" id="{B97B7514-274F-436F-C63E-63D179C62DBF}"/>
              </a:ext>
            </a:extLst>
          </p:cNvPr>
          <p:cNvSpPr txBox="1"/>
          <p:nvPr/>
        </p:nvSpPr>
        <p:spPr>
          <a:xfrm>
            <a:off x="4752300" y="969927"/>
            <a:ext cx="7149256" cy="5016758"/>
          </a:xfrm>
          <a:prstGeom prst="rect">
            <a:avLst/>
          </a:prstGeom>
          <a:noFill/>
        </p:spPr>
        <p:txBody>
          <a:bodyPr wrap="square" rtlCol="0">
            <a:spAutoFit/>
          </a:bodyPr>
          <a:lstStyle/>
          <a:p>
            <a:r>
              <a:rPr lang="en-GB" sz="1600" dirty="0"/>
              <a:t>The latest Labour Market and Skills projections produced through the Working Futures programme - covering the period 2020-2035 and the first produced in a post-Covid environment – projects that overall employment in construction will increase over the 10-15 years. The data presented here is at a national (England) level. </a:t>
            </a:r>
          </a:p>
          <a:p>
            <a:endParaRPr lang="en-GB" sz="1600" dirty="0"/>
          </a:p>
          <a:p>
            <a:r>
              <a:rPr lang="en-GB" sz="1600" dirty="0"/>
              <a:t>The projections expect employment to increase significantly in health and social care over the next 10-15 years, with particular strong increases in associate professional occupations and (as expected) caring etc. These projections are obviously driven by demographic trends.</a:t>
            </a:r>
          </a:p>
          <a:p>
            <a:endParaRPr lang="en-GB" sz="1600" dirty="0"/>
          </a:p>
          <a:p>
            <a:r>
              <a:rPr lang="en-GB" sz="1600" dirty="0"/>
              <a:t>The projections are intended to provide a statistical foundation for reflection and debate among all those with an interest in the demand for and supply of skills. They are produced because historical evidence shows that changing patterns of employment by sector and occupation tend to largely dominated by longer-term trends rather than the cyclical position of the economy or short-term impacts. However, it is obvious that these projections are subject to high degrees of uncertainty and therefore we would urge careful interpretation of these projections. They are intended as a starting point for further analysis rather than a projection of what is most likely to happen. They represent one possible future.</a:t>
            </a:r>
          </a:p>
        </p:txBody>
      </p:sp>
      <p:pic>
        <p:nvPicPr>
          <p:cNvPr id="4" name="Picture 3">
            <a:extLst>
              <a:ext uri="{FF2B5EF4-FFF2-40B4-BE49-F238E27FC236}">
                <a16:creationId xmlns:a16="http://schemas.microsoft.com/office/drawing/2014/main" id="{C86A6D35-6A7B-4D47-D4BC-C9967B28B1FA}"/>
              </a:ext>
            </a:extLst>
          </p:cNvPr>
          <p:cNvPicPr>
            <a:picLocks/>
          </p:cNvPicPr>
          <p:nvPr/>
        </p:nvPicPr>
        <p:blipFill>
          <a:blip r:embed="rId3"/>
          <a:stretch>
            <a:fillRect/>
          </a:stretch>
        </p:blipFill>
        <p:spPr>
          <a:xfrm>
            <a:off x="251445" y="3611580"/>
            <a:ext cx="4320000" cy="2520000"/>
          </a:xfrm>
          <a:prstGeom prst="rect">
            <a:avLst/>
          </a:prstGeom>
        </p:spPr>
      </p:pic>
      <p:pic>
        <p:nvPicPr>
          <p:cNvPr id="3" name="Picture 2">
            <a:extLst>
              <a:ext uri="{FF2B5EF4-FFF2-40B4-BE49-F238E27FC236}">
                <a16:creationId xmlns:a16="http://schemas.microsoft.com/office/drawing/2014/main" id="{53B0BBAD-BE5F-85F4-900C-E374875DD99A}"/>
              </a:ext>
            </a:extLst>
          </p:cNvPr>
          <p:cNvPicPr>
            <a:picLocks/>
          </p:cNvPicPr>
          <p:nvPr/>
        </p:nvPicPr>
        <p:blipFill>
          <a:blip r:embed="rId4"/>
          <a:stretch>
            <a:fillRect/>
          </a:stretch>
        </p:blipFill>
        <p:spPr>
          <a:xfrm>
            <a:off x="290444" y="912504"/>
            <a:ext cx="4320000" cy="2520000"/>
          </a:xfrm>
          <a:prstGeom prst="rect">
            <a:avLst/>
          </a:prstGeom>
        </p:spPr>
      </p:pic>
    </p:spTree>
    <p:extLst>
      <p:ext uri="{BB962C8B-B14F-4D97-AF65-F5344CB8AC3E}">
        <p14:creationId xmlns:p14="http://schemas.microsoft.com/office/powerpoint/2010/main" val="234921191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spcAft>
                  <a:spcPts val="600"/>
                </a:spcAft>
                <a:buFont typeface="Wingdings" panose="05000000000000000000" pitchFamily="2" charset="2"/>
                <a:buChar char="Ø"/>
              </a:pPr>
              <a:r>
                <a:rPr lang="en-GB" kern="0" dirty="0">
                  <a:solidFill>
                    <a:srgbClr val="000000"/>
                  </a:solidFill>
                  <a:sym typeface="Avenir Heavy"/>
                </a:rPr>
                <a:t>Healthcare sector in the UK facing a significant challenge with both employee recruitment and retention. According to the NHS, the turnover rate for nurses is c12% and roughly 1-in-5 doctors considering leaving the profession, with nearly half experiencing burnout. In addition, 4-in-5 nurses experience high levels of stress at work</a:t>
              </a:r>
            </a:p>
            <a:p>
              <a:pPr marL="285750" indent="-285750">
                <a:spcAft>
                  <a:spcPts val="600"/>
                </a:spcAft>
                <a:buFont typeface="Wingdings" panose="05000000000000000000" pitchFamily="2" charset="2"/>
                <a:buChar char="Ø"/>
              </a:pPr>
              <a:r>
                <a:rPr lang="en-GB" kern="0" dirty="0">
                  <a:solidFill>
                    <a:srgbClr val="000000"/>
                  </a:solidFill>
                  <a:sym typeface="Avenir Heavy"/>
                </a:rPr>
                <a:t>The sector is characterised by a mismatch between supply-demand of skills. Most supply is determined by education/formal training pathways. Increased focus on workforce skills i.e. evolution of health professional’s skills mix which may help with retention/motivation etc.</a:t>
              </a:r>
            </a:p>
            <a:p>
              <a:pPr marL="285750" indent="-285750">
                <a:spcAft>
                  <a:spcPts val="600"/>
                </a:spcAft>
                <a:buFont typeface="Wingdings" panose="05000000000000000000" pitchFamily="2" charset="2"/>
                <a:buChar char="Ø"/>
              </a:pPr>
              <a:r>
                <a:rPr lang="en-GB" kern="0" dirty="0">
                  <a:solidFill>
                    <a:srgbClr val="000000"/>
                  </a:solidFill>
                  <a:sym typeface="Avenir Heavy"/>
                </a:rPr>
                <a:t>There is a </a:t>
              </a:r>
              <a:r>
                <a:rPr lang="en-GB" dirty="0"/>
                <a:t>need to prepare health professionals for meeting the dual challenges of technically and emotionally complex workplace. Evidence suggests that education and training is not keeping pace with the pace of change in the workplace, particularly post-Covid</a:t>
              </a:r>
              <a:endParaRPr lang="en-GB" kern="0" dirty="0">
                <a:solidFill>
                  <a:srgbClr val="000000"/>
                </a:solidFill>
                <a:sym typeface="Avenir Heavy"/>
              </a:endParaRPr>
            </a:p>
            <a:p>
              <a:pPr marL="285750" indent="-285750">
                <a:spcAft>
                  <a:spcPts val="600"/>
                </a:spcAft>
                <a:buFont typeface="Wingdings" panose="05000000000000000000" pitchFamily="2" charset="2"/>
                <a:buChar char="Ø"/>
              </a:pPr>
              <a:r>
                <a:rPr lang="en-GB" kern="0" dirty="0">
                  <a:solidFill>
                    <a:srgbClr val="000000"/>
                  </a:solidFill>
                  <a:sym typeface="Avenir Heavy"/>
                </a:rPr>
                <a:t>Digital skills also becoming important with growth in eHealth and mHealth and increased use of AI. However, this needs to be complemented by core soft skills such as patient-centred communication skills. Covid has pushed towards digitalisation to provide services remotely</a:t>
              </a:r>
            </a:p>
            <a:p>
              <a:pPr marL="285750" indent="-285750">
                <a:spcAft>
                  <a:spcPts val="600"/>
                </a:spcAft>
                <a:buFont typeface="Wingdings" panose="05000000000000000000" pitchFamily="2" charset="2"/>
                <a:buChar char="Ø"/>
              </a:pPr>
              <a:r>
                <a:rPr lang="en-GB" kern="0" dirty="0">
                  <a:solidFill>
                    <a:srgbClr val="000000"/>
                  </a:solidFill>
                  <a:sym typeface="Avenir Heavy"/>
                </a:rPr>
                <a:t>To meet the  current  demand for  digital  up­skilling  more systematic  support  needs to be created  through channels such as more  flexible learning  opportunities.  The  prevailing  problems  of  CPD, such as a lack of dedicated time, need to be addressed</a:t>
              </a:r>
            </a:p>
            <a:p>
              <a:pPr>
                <a:spcAft>
                  <a:spcPts val="600"/>
                </a:spcAft>
              </a:pPr>
              <a:endParaRPr lang="en-GB" kern="0" dirty="0">
                <a:solidFill>
                  <a:srgbClr val="000000"/>
                </a:solidFill>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care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94108505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spcAft>
                  <a:spcPts val="600"/>
                </a:spcAft>
                <a:buFont typeface="Wingdings" panose="05000000000000000000" pitchFamily="2" charset="2"/>
                <a:buChar char="Ø"/>
              </a:pPr>
              <a:r>
                <a:rPr lang="en-GB" kern="0" dirty="0">
                  <a:solidFill>
                    <a:srgbClr val="000000"/>
                  </a:solidFill>
                  <a:sym typeface="Avenir Heavy"/>
                </a:rPr>
                <a:t>Trends that will influence fur future skills needs within healthcare include:</a:t>
              </a:r>
            </a:p>
            <a:p>
              <a:pPr>
                <a:spcAft>
                  <a:spcPts val="600"/>
                </a:spcAft>
              </a:pPr>
              <a:r>
                <a:rPr lang="en-GB" kern="0" dirty="0">
                  <a:solidFill>
                    <a:srgbClr val="000000"/>
                  </a:solidFill>
                  <a:sym typeface="Avenir Heavy"/>
                </a:rPr>
                <a:t>	- the shift from care in hospitals to provision of care closer to home</a:t>
              </a:r>
            </a:p>
            <a:p>
              <a:pPr>
                <a:spcAft>
                  <a:spcPts val="600"/>
                </a:spcAft>
              </a:pPr>
              <a:r>
                <a:rPr lang="en-GB" kern="0" dirty="0">
                  <a:solidFill>
                    <a:srgbClr val="000000"/>
                  </a:solidFill>
                  <a:sym typeface="Avenir Heavy"/>
                </a:rPr>
                <a:t>	- the growth of new technologies, new medical appliances 	and diagnostic techniques which require technical skills in 	addition to clinical knowledge</a:t>
              </a:r>
            </a:p>
            <a:p>
              <a:pPr>
                <a:spcAft>
                  <a:spcPts val="600"/>
                </a:spcAft>
              </a:pPr>
              <a:r>
                <a:rPr lang="en-GB" kern="0" dirty="0">
                  <a:solidFill>
                    <a:srgbClr val="000000"/>
                  </a:solidFill>
                  <a:sym typeface="Avenir Heavy"/>
                </a:rPr>
                <a:t>	- the expansion of e-health, which is also resulting in different ways </a:t>
              </a:r>
              <a:r>
                <a:rPr lang="en-GB" kern="0">
                  <a:solidFill>
                    <a:srgbClr val="000000"/>
                  </a:solidFill>
                  <a:sym typeface="Avenir Heavy"/>
                </a:rPr>
                <a:t>of working</a:t>
              </a:r>
            </a:p>
            <a:p>
              <a:pPr>
                <a:spcAft>
                  <a:spcPts val="600"/>
                </a:spcAft>
              </a:pPr>
              <a:endParaRPr lang="en-GB" kern="0" dirty="0">
                <a:solidFill>
                  <a:srgbClr val="000000"/>
                </a:solidFill>
                <a:sym typeface="Avenir Heavy"/>
              </a:endParaRPr>
            </a:p>
            <a:p>
              <a:pPr marL="285750" indent="-285750">
                <a:spcAft>
                  <a:spcPts val="600"/>
                </a:spcAft>
                <a:buFont typeface="Wingdings" panose="05000000000000000000" pitchFamily="2" charset="2"/>
                <a:buChar char="Ø"/>
              </a:pPr>
              <a:r>
                <a:rPr lang="en-GB" kern="0" dirty="0">
                  <a:solidFill>
                    <a:srgbClr val="000000"/>
                  </a:solidFill>
                  <a:sym typeface="Avenir Heavy"/>
                </a:rPr>
                <a:t>Skills requirements seem to be broken down into three broad categories:</a:t>
              </a:r>
            </a:p>
            <a:p>
              <a:pPr>
                <a:spcAft>
                  <a:spcPts val="600"/>
                </a:spcAft>
              </a:pPr>
              <a:r>
                <a:rPr lang="en-GB" kern="0" dirty="0">
                  <a:solidFill>
                    <a:srgbClr val="000000"/>
                  </a:solidFill>
                  <a:sym typeface="Avenir Heavy"/>
                </a:rPr>
                <a:t>	1) skills for managing people-centred care</a:t>
              </a:r>
            </a:p>
            <a:p>
              <a:pPr>
                <a:spcAft>
                  <a:spcPts val="600"/>
                </a:spcAft>
              </a:pPr>
              <a:r>
                <a:rPr lang="en-GB" kern="0" dirty="0">
                  <a:solidFill>
                    <a:srgbClr val="000000"/>
                  </a:solidFill>
                  <a:sym typeface="Avenir Heavy"/>
                </a:rPr>
                <a:t>	2) skills for managing complex tasks – such as collaborative problem solving in multi-disciplinary settings</a:t>
              </a:r>
            </a:p>
            <a:p>
              <a:pPr>
                <a:spcAft>
                  <a:spcPts val="600"/>
                </a:spcAft>
              </a:pPr>
              <a:r>
                <a:rPr lang="en-GB" kern="0" dirty="0">
                  <a:solidFill>
                    <a:srgbClr val="000000"/>
                  </a:solidFill>
                  <a:sym typeface="Avenir Heavy"/>
                </a:rPr>
                <a:t>	3) skills for creating a positive work culture</a:t>
              </a:r>
            </a:p>
            <a:p>
              <a:pPr marL="285750" indent="-285750">
                <a:spcAft>
                  <a:spcPts val="600"/>
                </a:spcAft>
                <a:buFont typeface="Wingdings" panose="05000000000000000000" pitchFamily="2" charset="2"/>
                <a:buChar char="Ø"/>
              </a:pPr>
              <a:r>
                <a:rPr lang="en-GB" kern="0" dirty="0">
                  <a:solidFill>
                    <a:srgbClr val="000000"/>
                  </a:solidFill>
                  <a:sym typeface="Avenir Heavy"/>
                </a:rPr>
                <a:t>Most health professionals perform dual roles as care providers as well as mentors/teachers – given much of healthcare needs to be learned through face-to-face patient interaction and hands-on experience. Therefore, there is a focus on how those that work in the sector can most effectively transfer their knowledge and skills</a:t>
              </a: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Health and care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2" name="TextBox 1">
            <a:extLst>
              <a:ext uri="{FF2B5EF4-FFF2-40B4-BE49-F238E27FC236}">
                <a16:creationId xmlns:a16="http://schemas.microsoft.com/office/drawing/2014/main" id="{FAEF1600-DF1D-97E2-8C85-D1F9F6977F6C}"/>
              </a:ext>
            </a:extLst>
          </p:cNvPr>
          <p:cNvSpPr txBox="1"/>
          <p:nvPr/>
        </p:nvSpPr>
        <p:spPr>
          <a:xfrm>
            <a:off x="348636" y="5805340"/>
            <a:ext cx="11488321" cy="646331"/>
          </a:xfrm>
          <a:prstGeom prst="rect">
            <a:avLst/>
          </a:prstGeom>
          <a:noFill/>
        </p:spPr>
        <p:txBody>
          <a:bodyPr wrap="square" rtlCol="0">
            <a:spAutoFit/>
          </a:bodyPr>
          <a:lstStyle/>
          <a:p>
            <a:r>
              <a:rPr lang="en-GB" sz="1200" dirty="0">
                <a:solidFill>
                  <a:schemeClr val="bg1">
                    <a:lumMod val="50000"/>
                  </a:schemeClr>
                </a:solidFill>
              </a:rPr>
              <a:t>Source: Miscellaneous – including British Medical Association, Royal College of Nursing, Care England, Skills for Care, House of Commons Health and Social Care Committee, Cavendish Report, Kings Fund</a:t>
            </a:r>
          </a:p>
          <a:p>
            <a:endParaRPr lang="en-GB" sz="1200" dirty="0">
              <a:solidFill>
                <a:schemeClr val="bg1">
                  <a:lumMod val="50000"/>
                </a:schemeClr>
              </a:solidFill>
            </a:endParaRPr>
          </a:p>
        </p:txBody>
      </p:sp>
    </p:spTree>
    <p:extLst>
      <p:ext uri="{BB962C8B-B14F-4D97-AF65-F5344CB8AC3E}">
        <p14:creationId xmlns:p14="http://schemas.microsoft.com/office/powerpoint/2010/main" val="354658161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275406"/>
              <a:ext cx="12182478" cy="3157782"/>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Health and Social Care (SSA2)</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8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800" dirty="0"/>
                <a:t>Data covering 2022 – 2023 (to date)</a:t>
              </a:r>
            </a:p>
            <a:p>
              <a:pPr algn="ctr">
                <a:lnSpc>
                  <a:spcPct val="90000"/>
                </a:lnSpc>
                <a:spcBef>
                  <a:spcPts val="1200"/>
                </a:spcBef>
                <a:defRPr sz="4800">
                  <a:solidFill>
                    <a:srgbClr val="FFFFFF"/>
                  </a:solidFill>
                  <a:latin typeface="Avenir Heavy"/>
                  <a:ea typeface="Avenir Heavy"/>
                  <a:cs typeface="Avenir Heavy"/>
                  <a:sym typeface="Avenir Heavy"/>
                </a:defRPr>
              </a:pPr>
              <a:endParaRPr sz="4000" dirty="0"/>
            </a:p>
          </p:txBody>
        </p:sp>
      </p:grpSp>
    </p:spTree>
    <p:extLst>
      <p:ext uri="{BB962C8B-B14F-4D97-AF65-F5344CB8AC3E}">
        <p14:creationId xmlns:p14="http://schemas.microsoft.com/office/powerpoint/2010/main" val="96103056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1902</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Heavy</vt:lpstr>
      <vt:lpstr>Avenir Light</vt:lpstr>
      <vt:lpstr>Avenir Medium</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Vallance</dc:creator>
  <cp:lastModifiedBy>Rebecca Davies</cp:lastModifiedBy>
  <cp:revision>16</cp:revision>
  <dcterms:created xsi:type="dcterms:W3CDTF">2023-02-10T11:48:17Z</dcterms:created>
  <dcterms:modified xsi:type="dcterms:W3CDTF">2024-01-10T08:51:13Z</dcterms:modified>
</cp:coreProperties>
</file>